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notesMasterIdLst>
    <p:notesMasterId r:id="rId39"/>
  </p:notesMasterIdLst>
  <p:sldIdLst>
    <p:sldId id="256" r:id="rId2"/>
    <p:sldId id="285" r:id="rId3"/>
    <p:sldId id="327" r:id="rId4"/>
    <p:sldId id="326" r:id="rId5"/>
    <p:sldId id="278" r:id="rId6"/>
    <p:sldId id="313" r:id="rId7"/>
    <p:sldId id="295" r:id="rId8"/>
    <p:sldId id="322" r:id="rId9"/>
    <p:sldId id="296" r:id="rId10"/>
    <p:sldId id="299" r:id="rId11"/>
    <p:sldId id="302" r:id="rId12"/>
    <p:sldId id="321" r:id="rId13"/>
    <p:sldId id="297" r:id="rId14"/>
    <p:sldId id="318" r:id="rId15"/>
    <p:sldId id="317" r:id="rId16"/>
    <p:sldId id="300" r:id="rId17"/>
    <p:sldId id="308" r:id="rId18"/>
    <p:sldId id="315" r:id="rId19"/>
    <p:sldId id="298" r:id="rId20"/>
    <p:sldId id="281" r:id="rId21"/>
    <p:sldId id="305" r:id="rId22"/>
    <p:sldId id="280" r:id="rId23"/>
    <p:sldId id="287" r:id="rId24"/>
    <p:sldId id="303" r:id="rId25"/>
    <p:sldId id="268" r:id="rId26"/>
    <p:sldId id="288" r:id="rId27"/>
    <p:sldId id="333" r:id="rId28"/>
    <p:sldId id="331" r:id="rId29"/>
    <p:sldId id="330" r:id="rId30"/>
    <p:sldId id="329" r:id="rId31"/>
    <p:sldId id="332" r:id="rId32"/>
    <p:sldId id="328" r:id="rId33"/>
    <p:sldId id="310" r:id="rId34"/>
    <p:sldId id="262" r:id="rId35"/>
    <p:sldId id="306" r:id="rId36"/>
    <p:sldId id="325" r:id="rId37"/>
    <p:sldId id="319" r:id="rId3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57" autoAdjust="0"/>
    <p:restoredTop sz="72497" autoAdjust="0"/>
  </p:normalViewPr>
  <p:slideViewPr>
    <p:cSldViewPr>
      <p:cViewPr varScale="1">
        <p:scale>
          <a:sx n="127" d="100"/>
          <a:sy n="127" d="100"/>
        </p:scale>
        <p:origin x="-1164"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50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camillecollins:Desktop:IQPC%20Ediscovery%20West%202010:IQPC%20Cha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amillecollins:Desktop:IQPC%20Ediscovery%20West%202010:IQPC%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areaChart>
        <c:grouping val="standard"/>
        <c:ser>
          <c:idx val="0"/>
          <c:order val="0"/>
          <c:tx>
            <c:strRef>
              <c:f>Sheet1!$A$2</c:f>
              <c:strCache>
                <c:ptCount val="1"/>
                <c:pt idx="0">
                  <c:v>99% Confidence Level</c:v>
                </c:pt>
              </c:strCache>
            </c:strRef>
          </c:tx>
          <c:cat>
            <c:strRef>
              <c:f>Sheet1!$B$1:$D$1</c:f>
              <c:strCache>
                <c:ptCount val="3"/>
                <c:pt idx="0">
                  <c:v>± 10%</c:v>
                </c:pt>
                <c:pt idx="1">
                  <c:v>± 5%</c:v>
                </c:pt>
                <c:pt idx="2">
                  <c:v>± 2%</c:v>
                </c:pt>
              </c:strCache>
            </c:strRef>
          </c:cat>
          <c:val>
            <c:numRef>
              <c:f>Sheet1!$B$2:$D$2</c:f>
              <c:numCache>
                <c:formatCode>#,##0</c:formatCode>
                <c:ptCount val="3"/>
                <c:pt idx="0">
                  <c:v>166</c:v>
                </c:pt>
                <c:pt idx="1">
                  <c:v>664</c:v>
                </c:pt>
                <c:pt idx="2">
                  <c:v>4130</c:v>
                </c:pt>
              </c:numCache>
            </c:numRef>
          </c:val>
        </c:ser>
        <c:ser>
          <c:idx val="1"/>
          <c:order val="1"/>
          <c:tx>
            <c:strRef>
              <c:f>Sheet1!$A$3</c:f>
              <c:strCache>
                <c:ptCount val="1"/>
                <c:pt idx="0">
                  <c:v>95% Confidence Level</c:v>
                </c:pt>
              </c:strCache>
            </c:strRef>
          </c:tx>
          <c:cat>
            <c:strRef>
              <c:f>Sheet1!$B$1:$D$1</c:f>
              <c:strCache>
                <c:ptCount val="3"/>
                <c:pt idx="0">
                  <c:v>± 10%</c:v>
                </c:pt>
                <c:pt idx="1">
                  <c:v>± 5%</c:v>
                </c:pt>
                <c:pt idx="2">
                  <c:v>± 2%</c:v>
                </c:pt>
              </c:strCache>
            </c:strRef>
          </c:cat>
          <c:val>
            <c:numRef>
              <c:f>Sheet1!$B$3:$D$3</c:f>
              <c:numCache>
                <c:formatCode>#,##0</c:formatCode>
                <c:ptCount val="3"/>
                <c:pt idx="0">
                  <c:v>97</c:v>
                </c:pt>
                <c:pt idx="1">
                  <c:v>384</c:v>
                </c:pt>
                <c:pt idx="2">
                  <c:v>2396</c:v>
                </c:pt>
              </c:numCache>
            </c:numRef>
          </c:val>
        </c:ser>
        <c:ser>
          <c:idx val="2"/>
          <c:order val="2"/>
          <c:tx>
            <c:strRef>
              <c:f>Sheet1!$A$4</c:f>
              <c:strCache>
                <c:ptCount val="1"/>
                <c:pt idx="0">
                  <c:v>90% Confidence Level</c:v>
                </c:pt>
              </c:strCache>
            </c:strRef>
          </c:tx>
          <c:cat>
            <c:strRef>
              <c:f>Sheet1!$B$1:$D$1</c:f>
              <c:strCache>
                <c:ptCount val="3"/>
                <c:pt idx="0">
                  <c:v>± 10%</c:v>
                </c:pt>
                <c:pt idx="1">
                  <c:v>± 5%</c:v>
                </c:pt>
                <c:pt idx="2">
                  <c:v>± 2%</c:v>
                </c:pt>
              </c:strCache>
            </c:strRef>
          </c:cat>
          <c:val>
            <c:numRef>
              <c:f>Sheet1!$B$4:$D$4</c:f>
              <c:numCache>
                <c:formatCode>#,##0</c:formatCode>
                <c:ptCount val="3"/>
                <c:pt idx="0">
                  <c:v>68</c:v>
                </c:pt>
                <c:pt idx="1">
                  <c:v>271</c:v>
                </c:pt>
                <c:pt idx="2">
                  <c:v>1689</c:v>
                </c:pt>
              </c:numCache>
            </c:numRef>
          </c:val>
        </c:ser>
        <c:axId val="65002112"/>
        <c:axId val="66134400"/>
      </c:areaChart>
      <c:catAx>
        <c:axId val="65002112"/>
        <c:scaling>
          <c:orientation val="minMax"/>
        </c:scaling>
        <c:axPos val="b"/>
        <c:tickLblPos val="nextTo"/>
        <c:crossAx val="66134400"/>
        <c:crosses val="autoZero"/>
        <c:auto val="1"/>
        <c:lblAlgn val="ctr"/>
        <c:lblOffset val="100"/>
      </c:catAx>
      <c:valAx>
        <c:axId val="66134400"/>
        <c:scaling>
          <c:orientation val="minMax"/>
        </c:scaling>
        <c:axPos val="l"/>
        <c:majorGridlines/>
        <c:numFmt formatCode="#,##0" sourceLinked="0"/>
        <c:tickLblPos val="nextTo"/>
        <c:crossAx val="65002112"/>
        <c:crosses val="autoZero"/>
        <c:crossBetween val="midCat"/>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a:pPr>
            <a:r>
              <a:rPr lang="en-US" sz="2600" b="0" i="0" dirty="0"/>
              <a:t>Sample </a:t>
            </a:r>
            <a:r>
              <a:rPr lang="en-US" sz="2600" b="0" i="0" dirty="0" smtClean="0"/>
              <a:t>Sizes </a:t>
            </a:r>
            <a:r>
              <a:rPr lang="en-US" sz="2600" b="0" i="0" dirty="0"/>
              <a:t>at 99% Confidence </a:t>
            </a:r>
            <a:r>
              <a:rPr lang="en-US" sz="2600" b="0" i="0" u="none" strike="noStrike" baseline="0" dirty="0"/>
              <a:t>± 2%</a:t>
            </a:r>
            <a:endParaRPr lang="en-US" sz="2600" b="0" i="0" dirty="0"/>
          </a:p>
        </c:rich>
      </c:tx>
      <c:layout/>
    </c:title>
    <c:plotArea>
      <c:layout/>
      <c:lineChart>
        <c:grouping val="standard"/>
        <c:ser>
          <c:idx val="0"/>
          <c:order val="0"/>
          <c:tx>
            <c:strRef>
              <c:f>Sheet2!$B$1</c:f>
              <c:strCache>
                <c:ptCount val="1"/>
                <c:pt idx="0">
                  <c:v>Sample Size</c:v>
                </c:pt>
              </c:strCache>
            </c:strRef>
          </c:tx>
          <c:marker>
            <c:symbol val="none"/>
          </c:marker>
          <c:cat>
            <c:numRef>
              <c:f>Sheet2!$A$2:$A$5</c:f>
              <c:numCache>
                <c:formatCode>#,##0</c:formatCode>
                <c:ptCount val="4"/>
                <c:pt idx="0">
                  <c:v>10000</c:v>
                </c:pt>
                <c:pt idx="1">
                  <c:v>100000</c:v>
                </c:pt>
                <c:pt idx="2">
                  <c:v>1000000</c:v>
                </c:pt>
                <c:pt idx="3">
                  <c:v>10000000</c:v>
                </c:pt>
              </c:numCache>
            </c:numRef>
          </c:cat>
          <c:val>
            <c:numRef>
              <c:f>Sheet2!$B$2:$B$5</c:f>
              <c:numCache>
                <c:formatCode>#,##0</c:formatCode>
                <c:ptCount val="4"/>
                <c:pt idx="0">
                  <c:v>2932</c:v>
                </c:pt>
                <c:pt idx="1">
                  <c:v>3982</c:v>
                </c:pt>
                <c:pt idx="2">
                  <c:v>4130</c:v>
                </c:pt>
                <c:pt idx="3">
                  <c:v>4146</c:v>
                </c:pt>
              </c:numCache>
            </c:numRef>
          </c:val>
        </c:ser>
        <c:marker val="1"/>
        <c:axId val="66174976"/>
        <c:axId val="66176512"/>
      </c:lineChart>
      <c:catAx>
        <c:axId val="66174976"/>
        <c:scaling>
          <c:orientation val="minMax"/>
        </c:scaling>
        <c:axPos val="b"/>
        <c:numFmt formatCode="#,##0" sourceLinked="1"/>
        <c:tickLblPos val="nextTo"/>
        <c:txPr>
          <a:bodyPr/>
          <a:lstStyle/>
          <a:p>
            <a:pPr>
              <a:defRPr sz="1600" b="1" i="0"/>
            </a:pPr>
            <a:endParaRPr lang="en-US"/>
          </a:p>
        </c:txPr>
        <c:crossAx val="66176512"/>
        <c:crosses val="autoZero"/>
        <c:auto val="1"/>
        <c:lblAlgn val="ctr"/>
        <c:lblOffset val="100"/>
      </c:catAx>
      <c:valAx>
        <c:axId val="66176512"/>
        <c:scaling>
          <c:orientation val="minMax"/>
          <c:max val="4400"/>
          <c:min val="2800"/>
        </c:scaling>
        <c:axPos val="l"/>
        <c:majorGridlines/>
        <c:numFmt formatCode="#,##0" sourceLinked="1"/>
        <c:tickLblPos val="nextTo"/>
        <c:txPr>
          <a:bodyPr/>
          <a:lstStyle/>
          <a:p>
            <a:pPr>
              <a:defRPr sz="1400" b="1" i="0">
                <a:solidFill>
                  <a:schemeClr val="tx1">
                    <a:lumMod val="65000"/>
                    <a:lumOff val="35000"/>
                  </a:schemeClr>
                </a:solidFill>
              </a:defRPr>
            </a:pPr>
            <a:endParaRPr lang="en-US"/>
          </a:p>
        </c:txPr>
        <c:crossAx val="66174976"/>
        <c:crosses val="autoZero"/>
        <c:crossBetween val="between"/>
        <c:majorUnit val="200"/>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E374EA-5211-46C6-880C-3A8575265DDB}" type="datetimeFigureOut">
              <a:rPr lang="en-US" smtClean="0"/>
              <a:pPr/>
              <a:t>5/21/2012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555EFA-CEB8-4103-8792-66B94EFCC99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presentation is meant to walk you through one of our personal experiences using statistical sampling in a real case with a real judge. Consider it a practical guide to statistics in </a:t>
            </a:r>
            <a:r>
              <a:rPr lang="en-US" baseline="0" dirty="0" err="1" smtClean="0"/>
              <a:t>eDiscovery</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margin</a:t>
            </a:r>
            <a:r>
              <a:rPr lang="en-US" baseline="0" dirty="0" smtClean="0"/>
              <a:t> of error, or confidence </a:t>
            </a:r>
            <a:r>
              <a:rPr lang="en-US" i="1" baseline="0" dirty="0" smtClean="0"/>
              <a:t>interval</a:t>
            </a:r>
            <a:r>
              <a:rPr lang="en-US" i="0" baseline="0" dirty="0" smtClean="0"/>
              <a:t>, tells</a:t>
            </a:r>
            <a:r>
              <a:rPr lang="en-US" baseline="0" dirty="0" smtClean="0"/>
              <a:t> us how closely our results will reflect the general population.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t>
            </a:r>
            <a:r>
              <a:rPr lang="en-US" dirty="0" smtClean="0"/>
              <a:t>ower margin of error is better. Makes</a:t>
            </a:r>
            <a:r>
              <a:rPr lang="en-US" baseline="0" dirty="0" smtClean="0"/>
              <a:t> sense, right? It means that the lower the margin of error is, the closer our sampling results will match the results of all the other data out there for the matter.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Typical measures for margin of error that you might see are plus or minus (</a:t>
            </a:r>
            <a:r>
              <a:rPr lang="en-US" dirty="0" smtClean="0"/>
              <a:t>±) </a:t>
            </a:r>
            <a:r>
              <a:rPr lang="en-US" baseline="0" dirty="0" smtClean="0"/>
              <a:t>10%, </a:t>
            </a:r>
            <a:r>
              <a:rPr lang="en-US" dirty="0" smtClean="0"/>
              <a:t>± </a:t>
            </a:r>
            <a:r>
              <a:rPr lang="en-US" baseline="0" dirty="0" smtClean="0"/>
              <a:t>5%, and </a:t>
            </a:r>
            <a:r>
              <a:rPr lang="en-US" dirty="0" smtClean="0"/>
              <a:t>± </a:t>
            </a:r>
            <a:r>
              <a:rPr lang="en-US" baseline="0" dirty="0" smtClean="0"/>
              <a:t>2%. </a:t>
            </a:r>
            <a:r>
              <a:rPr lang="en-US" dirty="0" smtClean="0"/>
              <a:t>Media polls generally use ± 5%, but I’d prefer to use ± 2% as it’s more conservative.</a:t>
            </a:r>
            <a:r>
              <a:rPr lang="en-US" baseline="0" dirty="0" smtClean="0"/>
              <a:t> I’m not personally aware of any legal standards having been set, so I’d rather err on the side of caution here.</a:t>
            </a:r>
          </a:p>
        </p:txBody>
      </p:sp>
      <p:sp>
        <p:nvSpPr>
          <p:cNvPr id="4" name="Slide Number Placeholder 3"/>
          <p:cNvSpPr>
            <a:spLocks noGrp="1"/>
          </p:cNvSpPr>
          <p:nvPr>
            <p:ph type="sldNum" sz="quarter" idx="10"/>
          </p:nvPr>
        </p:nvSpPr>
        <p:spPr/>
        <p:txBody>
          <a:bodyPr/>
          <a:lstStyle/>
          <a:p>
            <a:fld id="{83555EFA-CEB8-4103-8792-66B94EFCC99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did we get from here to there? We extrapolate the total number of responsive documents from the percentage of responsive documents in our sample.</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 an example: Let’s use small numbers to illustrate the point – you’ll never have anything this small, but it makes the math easier – say we have 100 total documents and our sampling test shows the documents will contain 10% responsive data for a given search. If we used a margin of error of </a:t>
            </a:r>
            <a:r>
              <a:rPr lang="en-US" dirty="0" smtClean="0"/>
              <a:t>± 2% for our test, then the </a:t>
            </a:r>
            <a:r>
              <a:rPr lang="en-US" baseline="0" dirty="0" smtClean="0"/>
              <a:t>10% responsive data </a:t>
            </a:r>
            <a:r>
              <a:rPr lang="en-US" dirty="0" smtClean="0"/>
              <a:t>± 2% gives us a range of 8% to 12% responsiveness. </a:t>
            </a:r>
            <a:r>
              <a:rPr lang="en-US" baseline="0" dirty="0" smtClean="0"/>
              <a:t>So, the general population in this case should have between 8 and 12 responsive documents. That’s how the margin of error </a:t>
            </a:r>
            <a:r>
              <a:rPr lang="en-US" i="0" baseline="0" dirty="0" smtClean="0"/>
              <a:t>affects things.</a:t>
            </a:r>
            <a:endParaRPr lang="en-US"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The</a:t>
            </a:r>
            <a:r>
              <a:rPr lang="en-US" dirty="0" smtClean="0"/>
              <a:t> “confidence </a:t>
            </a:r>
            <a:r>
              <a:rPr lang="en-US" b="0" i="1" dirty="0" smtClean="0"/>
              <a:t>level</a:t>
            </a:r>
            <a:r>
              <a:rPr lang="en-US" dirty="0" smtClean="0"/>
              <a:t>”</a:t>
            </a:r>
            <a:r>
              <a:rPr lang="en-US" baseline="0" dirty="0" smtClean="0"/>
              <a:t> denotes h</a:t>
            </a:r>
            <a:r>
              <a:rPr lang="en-US" dirty="0" smtClean="0"/>
              <a:t>ow accurate our results will be when</a:t>
            </a:r>
            <a:r>
              <a:rPr lang="en-US" baseline="0" dirty="0" smtClean="0"/>
              <a:t> compared to the general population</a:t>
            </a:r>
            <a:r>
              <a:rPr lang="en-US" dirty="0" smtClean="0"/>
              <a:t>. It’s like a test score – higher is better. Keep in</a:t>
            </a:r>
            <a:r>
              <a:rPr lang="en-US" baseline="0" dirty="0" smtClean="0"/>
              <a:t> mind, t</a:t>
            </a:r>
            <a:r>
              <a:rPr lang="en-US" dirty="0" smtClean="0"/>
              <a:t>his is </a:t>
            </a:r>
            <a:r>
              <a:rPr lang="en-US" b="0" i="1" dirty="0" smtClean="0"/>
              <a:t>not </a:t>
            </a:r>
            <a:r>
              <a:rPr lang="en-US" dirty="0" smtClean="0"/>
              <a:t>a measure of responsiveness. </a:t>
            </a:r>
            <a:r>
              <a:rPr lang="en-US" baseline="0" dirty="0" smtClean="0"/>
              <a:t>We’re </a:t>
            </a:r>
            <a:r>
              <a:rPr lang="en-US" b="0" baseline="0" dirty="0" smtClean="0"/>
              <a:t>not </a:t>
            </a:r>
            <a:r>
              <a:rPr lang="en-US" baseline="0" dirty="0" smtClean="0"/>
              <a:t>referring to how many documents hit on a set of keywords. We’re stating that our test represents the general population with some level of accuracy.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mentioned media</a:t>
            </a:r>
            <a:r>
              <a:rPr lang="en-US" baseline="0" dirty="0" smtClean="0"/>
              <a:t> polls before, they </a:t>
            </a:r>
            <a:r>
              <a:rPr lang="en-US" dirty="0" smtClean="0"/>
              <a:t>typically run at a 95% confidence level</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Again, there are no real standards in the legal world,</a:t>
            </a:r>
            <a:r>
              <a:rPr lang="en-US" baseline="0" dirty="0" smtClean="0"/>
              <a:t> but the higher the better, 99% is more conservative so I’m going to stick with it until a judge tells me otherwise. At the 99% confidence level, 99 times out of 100 the general population of documents will exhibit the same results that we have found with our test.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is the way a Gallup poll works – in Presidential elections their poll results before every election have historically matched the way in which the general public has voted with 98% accuracy. </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What’s the catch? Gallup polls have proprietary algorithms to determine the likelihood that someone will actually vote. If that’s not high enough, they toss them out of the poll. Likewise, here we need to remove files that we know will never contain anything of value.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We’ve talked about the basics, so let’s apply these to some real numbers and see how they can affect our sample sizes…</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I mentioned a few different numbers earlier, and this chart depicts the necessary sample size to reach</a:t>
            </a:r>
            <a:r>
              <a:rPr lang="en-US" baseline="0" dirty="0" smtClean="0"/>
              <a:t> three different confidence levels (99% / 95% /90%) with three different confidence intervals or margins of error (</a:t>
            </a:r>
            <a:r>
              <a:rPr lang="en-US" dirty="0" smtClean="0"/>
              <a:t>± </a:t>
            </a:r>
            <a:r>
              <a:rPr lang="en-US" baseline="0" dirty="0" smtClean="0"/>
              <a:t>10% / </a:t>
            </a:r>
            <a:r>
              <a:rPr lang="en-US" dirty="0" smtClean="0"/>
              <a:t>± </a:t>
            </a:r>
            <a:r>
              <a:rPr lang="en-US" baseline="0" dirty="0" smtClean="0"/>
              <a:t>5% / </a:t>
            </a:r>
            <a:r>
              <a:rPr lang="en-US" dirty="0" smtClean="0"/>
              <a:t>± </a:t>
            </a:r>
            <a:r>
              <a:rPr lang="en-US" baseline="0" dirty="0" smtClean="0"/>
              <a:t>2%). The sample size is the number of documents you need to test / search / review to be considered statistically valid. With a million total documents in your matter, these are the sample sizes you need to take. </a:t>
            </a:r>
          </a:p>
          <a:p>
            <a:endParaRPr lang="en-US" baseline="0" dirty="0" smtClean="0"/>
          </a:p>
          <a:p>
            <a:r>
              <a:rPr lang="en-US" baseline="0" dirty="0" smtClean="0"/>
              <a:t>This is a good time to point out that the confidence level and interval are not independent of each other – they work together to drive the result of our sample size calculation.</a:t>
            </a:r>
          </a:p>
          <a:p>
            <a:endParaRPr lang="en-US" baseline="0" dirty="0" smtClean="0"/>
          </a:p>
          <a:p>
            <a:r>
              <a:rPr lang="en-US" baseline="0" dirty="0" smtClean="0"/>
              <a:t>Clearly you can see the dramatic difference of sample size required to achieve high accuracy with low margin of error – the curve is very steep as our confidence increases. The top right of the green area in the chart is going to serve as the most conservative and the measure we’re dealing with today. More important than the curve on this chart, though, is that the sample size for a population of 1 million documents is really relatively small – around 4,100 for the most conservative area shown. That’s really not bad, but you’re probably wondering how this is going to scale when we go an order of magnitude smaller or larger so let’s take a look at that.</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One </a:t>
            </a:r>
            <a:r>
              <a:rPr lang="en-US" baseline="0" dirty="0" smtClean="0"/>
              <a:t>of the basic drivers used to calculate our sample sizes is depicted in this graph – when we talk about a 95% confidence level, we mean that we’re covering 95% of the population of documents in our estimate.</a:t>
            </a:r>
          </a:p>
          <a:p>
            <a:endParaRPr lang="en-US" baseline="0" dirty="0" smtClean="0"/>
          </a:p>
          <a:p>
            <a:r>
              <a:rPr lang="en-US" baseline="0" dirty="0" smtClean="0"/>
              <a:t>If you’re interested in the math, 95% of the population under a normal curve is covered within 1.96 standard deviations. We use this number in our calculation of sample size.</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0" dirty="0" smtClean="0"/>
              <a:t>The formula(s)! Remember 1.96?</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This demonstrates just how well things</a:t>
            </a:r>
            <a:r>
              <a:rPr lang="en-US" baseline="0" dirty="0" smtClean="0"/>
              <a:t> scale at large numbers; it runs from 10 thousand to 10 million. We’re using our most conservative levels here (99% confidence level and </a:t>
            </a:r>
            <a:r>
              <a:rPr lang="en-US" dirty="0" smtClean="0"/>
              <a:t>± </a:t>
            </a:r>
            <a:r>
              <a:rPr lang="en-US" baseline="0" dirty="0" smtClean="0"/>
              <a:t>2% confidence interval). Sure there’s a big jump from 10 thousand to 100 thousand, but check out the total numbers. The overall number of documents is still relatively small considering the population. You can also see that the increases in required sample size only go up slightly even as the population increases by large amounts. The far right side of the graph demonstrates a population of 10 </a:t>
            </a:r>
            <a:r>
              <a:rPr lang="en-US" b="0" baseline="0" dirty="0" smtClean="0"/>
              <a:t>million documents, and the required sample size is only marginally larger than 1 million. </a:t>
            </a:r>
            <a:r>
              <a:rPr lang="en-US" baseline="0" dirty="0" smtClean="0"/>
              <a:t>Statistics can have a dramatic effect in giving you the confidence that your sample will represent the population even with very large numbers of total documents. As the amount of information stored electronically increases every year, statistical approaches will be one of our only savings graces.</a:t>
            </a:r>
          </a:p>
          <a:p>
            <a:endParaRPr lang="en-US" baseline="0" dirty="0" smtClean="0"/>
          </a:p>
          <a:p>
            <a:r>
              <a:rPr lang="en-US" baseline="0" dirty="0" smtClean="0"/>
              <a:t>There is one big gotcha that I should throw in here now. There’s always a catch, right? The catch on Gallup polls? They don’t sample people they know aren’t going to vote. Okay, that’s fair, right?  There’s no reason to include them if they’re not going to show up on election day because they don’t really count as part of the voting population. Likewise, the catch for eDiscovery is you can’t sample files that aren’t user documents. You lose value if you’re trying to include operating system and program files, because they’re meaningless in your data set. They don’t get a vote.</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pPr algn="l">
              <a:buNone/>
            </a:pPr>
            <a:r>
              <a:rPr lang="en-US" sz="1200" dirty="0" smtClean="0"/>
              <a:t>B</a:t>
            </a:r>
            <a:r>
              <a:rPr lang="en-US" sz="1200" baseline="0" dirty="0" smtClean="0"/>
              <a:t>efore we dive in, I’d like everyone to understand why we need statistical sampling as a tool – not just because I’m up here telling you that it’s important or because Sedona advisory boards and judges think it’s important (they do, by the way). </a:t>
            </a:r>
            <a:r>
              <a:rPr lang="en-US" dirty="0" smtClean="0"/>
              <a:t>There are a few different things that statistics can help you with in eDiscovery. </a:t>
            </a:r>
            <a:endParaRPr lang="en-US" sz="1200" baseline="0" dirty="0" smtClean="0"/>
          </a:p>
          <a:p>
            <a:pPr algn="l">
              <a:buNone/>
            </a:pPr>
            <a:endParaRPr lang="en-US" sz="1200" baseline="0" dirty="0" smtClean="0"/>
          </a:p>
          <a:p>
            <a:pPr algn="l">
              <a:buNone/>
            </a:pPr>
            <a:r>
              <a:rPr lang="en-US" sz="1200" baseline="0" dirty="0" smtClean="0"/>
              <a:t>I don’t think I need to put as much stress on professional standards and protocols  as the other items, perhaps. Everyone understands their basic obligations there, but if I told you statistics can help you meet your obligations of cooperation and reduce your data volume at the same time, you might be interested.</a:t>
            </a:r>
          </a:p>
          <a:p>
            <a:pPr algn="l">
              <a:buNone/>
            </a:pPr>
            <a:endParaRPr lang="en-US" sz="1000" dirty="0" smtClean="0"/>
          </a:p>
          <a:p>
            <a:r>
              <a:rPr lang="en-US" sz="1200" dirty="0" smtClean="0"/>
              <a:t>Savvy judges are already requiring sampling in more cases as a means of cooperation between parties and as a means</a:t>
            </a:r>
            <a:r>
              <a:rPr lang="en-US" sz="1200" baseline="0" dirty="0" smtClean="0"/>
              <a:t> of reducing the costs of eDiscovery. Judges will primarily reference sampling in three venues: asking you to sample as a means to v</a:t>
            </a:r>
            <a:r>
              <a:rPr lang="en-US" dirty="0" smtClean="0"/>
              <a:t>alidate filtering</a:t>
            </a:r>
            <a:r>
              <a:rPr lang="en-US" baseline="0" dirty="0" smtClean="0"/>
              <a:t>; validating results of document review; and validating the results you receive from your vendors.</a:t>
            </a:r>
          </a:p>
          <a:p>
            <a:pPr algn="l">
              <a:buNone/>
            </a:pPr>
            <a:endParaRPr lang="en-US" sz="1200" baseline="0" dirty="0" smtClean="0"/>
          </a:p>
          <a:p>
            <a:pPr algn="l">
              <a:buNone/>
            </a:pPr>
            <a:r>
              <a:rPr lang="en-US" sz="1200" baseline="0" dirty="0" smtClean="0"/>
              <a:t>Finally, statistics gives you solid numbers to backup your testing in court. You very well may have someone question your methods at any given time, but when you conduct your sampling properly, in a statistically valid manner, the numbers are difficult to argue with. Because they’re not biased by human judgment, they are, simply, the numbers.</a:t>
            </a:r>
          </a:p>
        </p:txBody>
      </p:sp>
      <p:sp>
        <p:nvSpPr>
          <p:cNvPr id="4" name="Slide Number Placeholder 3"/>
          <p:cNvSpPr>
            <a:spLocks noGrp="1"/>
          </p:cNvSpPr>
          <p:nvPr>
            <p:ph type="sldNum" sz="quarter" idx="10"/>
          </p:nvPr>
        </p:nvSpPr>
        <p:spPr/>
        <p:txBody>
          <a:bodyPr/>
          <a:lstStyle/>
          <a:p>
            <a:fld id="{83555EFA-CEB8-4103-8792-66B94EFCC99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Here’s an analogy</a:t>
            </a:r>
            <a:r>
              <a:rPr lang="en-US" baseline="0" dirty="0" smtClean="0"/>
              <a:t> that might frame things a little better – one sip and you know whether something is good or bad. If you don’t stir the soup, you might get a taste of something that’s not representative of a well mixed soup. This is randomization. It also doesn’t matter how big the pot is – that one sip will tell you what you need to know.</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Let’s talk again about</a:t>
            </a:r>
            <a:r>
              <a:rPr lang="en-US" baseline="0" dirty="0" smtClean="0"/>
              <a:t> our scenario.</a:t>
            </a:r>
            <a:r>
              <a:rPr lang="en-US" dirty="0" smtClean="0"/>
              <a:t> We all know finding a </a:t>
            </a:r>
            <a:r>
              <a:rPr lang="en-US" i="1" dirty="0" smtClean="0"/>
              <a:t>good</a:t>
            </a:r>
            <a:r>
              <a:rPr lang="en-US" i="1" baseline="0" dirty="0" smtClean="0"/>
              <a:t> </a:t>
            </a:r>
            <a:r>
              <a:rPr lang="en-US" baseline="0" dirty="0" smtClean="0"/>
              <a:t>search method is difficult, and truly finding</a:t>
            </a:r>
            <a:r>
              <a:rPr lang="en-US" dirty="0" smtClean="0"/>
              <a:t> the </a:t>
            </a:r>
            <a:r>
              <a:rPr lang="en-US" i="1" dirty="0" smtClean="0"/>
              <a:t>best</a:t>
            </a:r>
            <a:r>
              <a:rPr lang="en-US" dirty="0" smtClean="0"/>
              <a:t> search method is nearly impossible.</a:t>
            </a:r>
          </a:p>
          <a:p>
            <a:pPr>
              <a:buNone/>
            </a:pPr>
            <a:endParaRPr lang="en-US" dirty="0" smtClean="0"/>
          </a:p>
          <a:p>
            <a:r>
              <a:rPr lang="en-US" dirty="0" smtClean="0"/>
              <a:t>We have to worry about who chooses search terms. There</a:t>
            </a:r>
            <a:r>
              <a:rPr lang="en-US" baseline="0" dirty="0" smtClean="0"/>
              <a:t> are considerations to be made for a</a:t>
            </a:r>
            <a:r>
              <a:rPr lang="en-US" dirty="0" smtClean="0"/>
              <a:t>symmetric knowledge, cooperation issues, ethical concerns.</a:t>
            </a:r>
          </a:p>
          <a:p>
            <a:endParaRPr lang="en-US" dirty="0" smtClean="0"/>
          </a:p>
          <a:p>
            <a:r>
              <a:rPr lang="en-US" dirty="0" smtClean="0"/>
              <a:t>The key is that it</a:t>
            </a:r>
            <a:r>
              <a:rPr lang="en-US" baseline="0" dirty="0" smtClean="0"/>
              <a:t> r</a:t>
            </a:r>
            <a:r>
              <a:rPr lang="en-US" dirty="0" smtClean="0"/>
              <a:t>equires iterative testing and statistical validation, we can’t assume</a:t>
            </a:r>
            <a:r>
              <a:rPr lang="en-US" baseline="0" dirty="0" smtClean="0"/>
              <a:t> that what the key custodians tell us will always be correct.</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r>
              <a:rPr lang="en-US" dirty="0" smtClean="0"/>
              <a:t>Let’s jump back into our process which began with around 10</a:t>
            </a:r>
            <a:r>
              <a:rPr lang="en-US" baseline="0" dirty="0" smtClean="0"/>
              <a:t> million</a:t>
            </a:r>
            <a:r>
              <a:rPr lang="en-US" dirty="0" smtClean="0"/>
              <a:t> documents collected. We used</a:t>
            </a:r>
            <a:r>
              <a:rPr lang="en-US" baseline="0" dirty="0" smtClean="0"/>
              <a:t> the most conservative confidence level and interval that we just discussed. </a:t>
            </a:r>
            <a:r>
              <a:rPr lang="en-US" dirty="0" smtClean="0"/>
              <a:t>Statistical calculations told us our sample size for this population should be: </a:t>
            </a:r>
            <a:r>
              <a:rPr lang="en-US" u="sng" dirty="0" smtClean="0"/>
              <a:t>4,150 documents</a:t>
            </a:r>
            <a:r>
              <a:rPr lang="en-US" u="none" dirty="0" smtClean="0"/>
              <a:t>. </a:t>
            </a:r>
            <a:r>
              <a:rPr lang="en-US" dirty="0" smtClean="0"/>
              <a:t>We produced an application</a:t>
            </a:r>
            <a:r>
              <a:rPr lang="en-US" baseline="0" dirty="0" smtClean="0"/>
              <a:t> in-house that used a random number generator to </a:t>
            </a:r>
            <a:r>
              <a:rPr lang="en-US" dirty="0" smtClean="0"/>
              <a:t>choose a </a:t>
            </a:r>
            <a:r>
              <a:rPr lang="en-US" i="1" dirty="0" smtClean="0"/>
              <a:t>truly random </a:t>
            </a:r>
            <a:r>
              <a:rPr lang="en-US" dirty="0" smtClean="0"/>
              <a:t>sample of 4,150 documents from all the collected data, both email and </a:t>
            </a:r>
            <a:r>
              <a:rPr lang="en-US" dirty="0" err="1" smtClean="0"/>
              <a:t>eDocs</a:t>
            </a:r>
            <a:r>
              <a:rPr lang="en-US" dirty="0" smtClean="0"/>
              <a:t>.</a:t>
            </a:r>
            <a:r>
              <a:rPr lang="en-US" baseline="0" dirty="0" smtClean="0"/>
              <a:t> We then </a:t>
            </a:r>
            <a:r>
              <a:rPr lang="en-US" dirty="0" smtClean="0"/>
              <a:t>ran a search using the initial search terms that counsel thought would work well.</a:t>
            </a:r>
            <a:r>
              <a:rPr lang="en-US" baseline="0" dirty="0" smtClean="0"/>
              <a:t> Counsel </a:t>
            </a:r>
            <a:r>
              <a:rPr lang="en-US" dirty="0" smtClean="0"/>
              <a:t>reviewed </a:t>
            </a:r>
            <a:r>
              <a:rPr lang="en-US" i="1" dirty="0" smtClean="0"/>
              <a:t>all </a:t>
            </a:r>
            <a:r>
              <a:rPr lang="en-US" dirty="0" smtClean="0"/>
              <a:t>the results, both positive (or responsive) and negative (or non-responsive), to find</a:t>
            </a:r>
            <a:r>
              <a:rPr lang="en-US" baseline="0" dirty="0" smtClean="0"/>
              <a:t> false positives and missed relevant documents.</a:t>
            </a:r>
          </a:p>
          <a:p>
            <a:pPr>
              <a:buNone/>
            </a:pPr>
            <a:endParaRPr lang="en-US" baseline="0" dirty="0" smtClean="0"/>
          </a:p>
          <a:p>
            <a:pPr>
              <a:buNone/>
            </a:pPr>
            <a:r>
              <a:rPr lang="en-US" u="none" dirty="0" smtClean="0"/>
              <a:t>[Note: For readers</a:t>
            </a:r>
            <a:r>
              <a:rPr lang="en-US" u="none" baseline="0" dirty="0" smtClean="0"/>
              <a:t> who have</a:t>
            </a:r>
            <a:r>
              <a:rPr lang="en-US" u="none" dirty="0" smtClean="0"/>
              <a:t> worked out the math</a:t>
            </a:r>
            <a:r>
              <a:rPr lang="en-US" u="none" baseline="0" dirty="0" smtClean="0"/>
              <a:t>, the numbers are</a:t>
            </a:r>
            <a:r>
              <a:rPr lang="en-US" u="none" dirty="0" smtClean="0"/>
              <a:t> rounded up by</a:t>
            </a:r>
            <a:r>
              <a:rPr lang="en-US" u="none" baseline="0" dirty="0" smtClean="0"/>
              <a:t> a few for presentation purposes. Rounding up the number of documents is always okay, rounding down is not.]</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Surprise, surprise… results did not match expectations. Responsiveness was higher than we expected. There were too many false positives – documents that the search returned as responsive weren’t relevant. A small number of relevant documents weren’t returned as responsive.</a:t>
            </a:r>
            <a:r>
              <a:rPr lang="en-US" baseline="0" dirty="0" smtClean="0"/>
              <a:t> We r</a:t>
            </a:r>
            <a:r>
              <a:rPr lang="en-US" dirty="0" smtClean="0"/>
              <a:t>evised the keyword list for over-inclusive terms and missed terms, ran the search again, and… Returned a much lower percentage of responsive documents with no false positives and no missed relevant documents.</a:t>
            </a:r>
            <a:r>
              <a:rPr lang="en-US" baseline="0" dirty="0" smtClean="0"/>
              <a:t> We could now r</a:t>
            </a:r>
            <a:r>
              <a:rPr lang="en-US" dirty="0" smtClean="0"/>
              <a:t>eport that the success of our testing produced a more accurate search with less falsely responsive data!</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[This section added in response to audience feedback.]</a:t>
            </a:r>
          </a:p>
          <a:p>
            <a:r>
              <a:rPr lang="en-US" dirty="0" smtClean="0"/>
              <a:t>Question:</a:t>
            </a:r>
            <a:r>
              <a:rPr lang="en-US" baseline="0" dirty="0" smtClean="0"/>
              <a:t> So am I just using this to figure out how many times the word “widget” appears in my dataset or is that oversimplifying?</a:t>
            </a:r>
          </a:p>
          <a:p>
            <a:endParaRPr lang="en-US" baseline="0" dirty="0" smtClean="0"/>
          </a:p>
          <a:p>
            <a:r>
              <a:rPr lang="en-US" baseline="0" dirty="0" smtClean="0"/>
              <a:t>Answer: It is oversimplifying to some extent. You’re trying to figure out if the search term “widget” as well as all your other search terms are </a:t>
            </a:r>
            <a:r>
              <a:rPr lang="en-US" i="1" baseline="0" dirty="0" smtClean="0"/>
              <a:t>good </a:t>
            </a:r>
            <a:r>
              <a:rPr lang="en-US" baseline="0" dirty="0" smtClean="0"/>
              <a:t>search terms, </a:t>
            </a:r>
            <a:r>
              <a:rPr lang="en-US" i="1" baseline="0" dirty="0" smtClean="0"/>
              <a:t>useful</a:t>
            </a:r>
            <a:r>
              <a:rPr lang="en-US" i="0" baseline="0" dirty="0" smtClean="0"/>
              <a:t> search terms</a:t>
            </a:r>
            <a:r>
              <a:rPr lang="en-US" baseline="0" dirty="0" smtClean="0"/>
              <a:t>: Does the search return false positives (documents that are responsive but aren’t really relevant to the case)? Does it miss relevant documents? So if “widget” returns 1,000 documents that aren’t relevant then maybe you should be more specific with something like “blue widget” and “broken widget.” You may also need to scrap “widget” as a search term and use something different that fits more closely to your case like “sprocket.” The point is you want to see if you’re getting back the data you expect and minimize the trash returned in the process.</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 of you are out there right now</a:t>
            </a:r>
            <a:r>
              <a:rPr lang="en-US" baseline="0" dirty="0" smtClean="0"/>
              <a:t> saying, “Hey wait a minute! There’s nothing new about this. I always test my keywords!” Of course you do – it’s not whether you test your keywords, it’s how much data you test them on. I’ve talked to so many people over the past couple years who say, “oh I test on 10% or 5%.” Yet when I point out that 10% of 10 million documents is still 1 </a:t>
            </a:r>
            <a:r>
              <a:rPr lang="en-US" b="1" baseline="0" dirty="0" smtClean="0"/>
              <a:t>million</a:t>
            </a:r>
            <a:r>
              <a:rPr lang="en-US" b="0" baseline="0" dirty="0" smtClean="0"/>
              <a:t> documents to test on, they inevitably say, “well if it’s too much I reduce it to 5% or 1%.” That’s the problem – where do you draw the line? How can you make that decision? Statistics can tell you exactly how many documents you need to test, and more often than not, that number will be smaller than taking a straight percentage of documents.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[This section added in response to audience feedback.]</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Question: How can I take advantage of statistical sampling to validate my search terms without collecting all of the data first?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Answer: There are two scenarios in which you would do this: (1) you think data from a specific location won’t be relevant (group share, one section of a SharePoint store, etc.) and want to rule out the need to collect it and (2) you know where all the data is but you don’t want to store all of it a second time just to run search terms. The way you accomplish both of these is essentially the same. There are many tools which provide an “audit” capability; they let you determine how many and of what size the files are in a location, such as a group share, without actually collecting the data. The audit presents you with a file list containing the full path of all of the files. I have personally run an audit on a share which contained over 24 million files and well over several terabytes and it completed in less than 24 hours. At this point you would randomly select items from the audit list according to the statistical calculations and retrieve only those few files for testing. Search term testing would be performed on this data set and would be representative of all of the data.</a:t>
            </a:r>
          </a:p>
        </p:txBody>
      </p:sp>
      <p:sp>
        <p:nvSpPr>
          <p:cNvPr id="4" name="Slide Number Placeholder 3"/>
          <p:cNvSpPr>
            <a:spLocks noGrp="1"/>
          </p:cNvSpPr>
          <p:nvPr>
            <p:ph type="sldNum" sz="quarter" idx="10"/>
          </p:nvPr>
        </p:nvSpPr>
        <p:spPr/>
        <p:txBody>
          <a:bodyPr/>
          <a:lstStyle/>
          <a:p>
            <a:fld id="{83555EFA-CEB8-4103-8792-66B94EFCC99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dirty="0" smtClean="0"/>
              <a:t>Now, if you’ll recall, my</a:t>
            </a:r>
            <a:r>
              <a:rPr lang="en-US" baseline="0" dirty="0" smtClean="0"/>
              <a:t> story here began not only with counsel being asked to perform sampling but also with me, as a vendor, being called on to demonstrate the validity of the results from my processing tools. We followed the same statistically sound method to not only test that our search engine was operating correctly, but also to compare it to other industry standard tools. The results of all of our statistical search and tool validation were submitted and I’m still around to talk about it.</a:t>
            </a:r>
          </a:p>
          <a:p>
            <a:endParaRPr lang="en-US" baseline="0" dirty="0" smtClean="0"/>
          </a:p>
          <a:p>
            <a:r>
              <a:rPr lang="en-US" baseline="0" dirty="0" smtClean="0"/>
              <a:t>What I really want to put out there is that you should ask yourself if you can answer these questions about your vendors. </a:t>
            </a:r>
            <a:r>
              <a:rPr lang="en-US" dirty="0" smtClean="0"/>
              <a:t>Take note of that last one – it’s about the results</a:t>
            </a:r>
            <a:r>
              <a:rPr lang="en-US" baseline="0" dirty="0" smtClean="0"/>
              <a:t> the vendor provided, but it’s also about how you used those results. You can’t just throw statistics on the page and call it a day. You can’t throw away project management. Like everything else you need to be the expert and know what’s going on behind the scenes – just because a vendor does the work doesn’t mean you’ll have carte blanche to lay the blame if something goes wrong.</a:t>
            </a:r>
            <a:endParaRPr lang="en-US" dirty="0" smtClean="0"/>
          </a:p>
          <a:p>
            <a:endParaRPr lang="en-US" dirty="0" smtClean="0"/>
          </a:p>
          <a:p>
            <a:r>
              <a:rPr lang="en-US" dirty="0" smtClean="0"/>
              <a:t>Now I’m not suggesting that everyone head for the halls and get your vendor on the phone if you don’t know the answers to all of these questions. It also</a:t>
            </a:r>
            <a:r>
              <a:rPr lang="en-US" baseline="0" dirty="0" smtClean="0"/>
              <a:t> doesn’t mean that you need to go back to your vendor and re-visit statistical sampling for every case you ever worked on – you know the data in the case and you can say you were comfortable with it. There was a time when that was reasonable, and that’s okay, but today the standard has changed.</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r>
              <a:rPr lang="en-US" dirty="0" smtClean="0"/>
              <a:t>By </a:t>
            </a:r>
            <a:r>
              <a:rPr lang="en-US" dirty="0" smtClean="0"/>
              <a:t>using statistics we’re able to maintain a relatively small size dataset for testing while producing usable results. We can keep false positives to a minimum while creating a more accurate search</a:t>
            </a:r>
            <a:r>
              <a:rPr lang="en-US" baseline="0" dirty="0" smtClean="0"/>
              <a:t> and reduced data volume. And we do all of this in a highly defensible manner </a:t>
            </a:r>
            <a:r>
              <a:rPr lang="en-US" dirty="0" smtClean="0"/>
              <a:t>– you can confidently state to the judge that you performed statistically validated testing, with numbers to back it up</a:t>
            </a:r>
            <a:r>
              <a:rPr lang="en-US" dirty="0"/>
              <a:t>.</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r>
              <a:rPr lang="en-US" dirty="0" smtClean="0"/>
              <a:t>By </a:t>
            </a:r>
            <a:r>
              <a:rPr lang="en-US" dirty="0" smtClean="0"/>
              <a:t>using statistics we’re able to maintain a relatively small size dataset for testing while producing usable results. We can keep false positives to a minimum while creating a more accurate search</a:t>
            </a:r>
            <a:r>
              <a:rPr lang="en-US" baseline="0" dirty="0" smtClean="0"/>
              <a:t> and reduced data volume. And we do all of this in a highly defensible manner </a:t>
            </a:r>
            <a:r>
              <a:rPr lang="en-US" dirty="0" smtClean="0"/>
              <a:t>– you can confidently state to the judge that you performed statistically validated testing, with numbers to back it up</a:t>
            </a:r>
            <a:r>
              <a:rPr lang="en-US" dirty="0"/>
              <a:t>.</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r>
              <a:rPr lang="en-US" dirty="0" smtClean="0"/>
              <a:t>Strange</a:t>
            </a:r>
            <a:r>
              <a:rPr lang="en-US" baseline="0" dirty="0" smtClean="0"/>
              <a:t> as it may sound, predictive coding is very similar to Spam filtering. When Spam filtering was first started, developers tried to hard code “rules” to detect it. Things like “Subject Contains ‘</a:t>
            </a:r>
            <a:r>
              <a:rPr lang="en-US" baseline="0" dirty="0" err="1" smtClean="0"/>
              <a:t>viagra</a:t>
            </a:r>
            <a:r>
              <a:rPr lang="en-US" baseline="0" dirty="0" smtClean="0"/>
              <a:t>’ AND NOT ‘joke’” were the norm. Sound familiar?</a:t>
            </a: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pPr algn="l">
              <a:buNone/>
            </a:pPr>
            <a:endParaRPr lang="en-US" sz="1200"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endParaRPr lang="en-US"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indent="0" algn="l">
              <a:buNone/>
            </a:pPr>
            <a:r>
              <a:rPr lang="en-US" dirty="0" smtClean="0"/>
              <a:t>No, it doesn’t work in v7…</a:t>
            </a:r>
          </a:p>
        </p:txBody>
      </p:sp>
      <p:sp>
        <p:nvSpPr>
          <p:cNvPr id="4" name="Slide Number Placeholder 3"/>
          <p:cNvSpPr>
            <a:spLocks noGrp="1"/>
          </p:cNvSpPr>
          <p:nvPr>
            <p:ph type="sldNum" sz="quarter" idx="10"/>
          </p:nvPr>
        </p:nvSpPr>
        <p:spPr/>
        <p:txBody>
          <a:bodyPr/>
          <a:lstStyle/>
          <a:p>
            <a:fld id="{83555EFA-CEB8-4103-8792-66B94EFCC994}"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0" dirty="0" smtClean="0"/>
              <a:t>This book is actually a great reference that makes statistics easy to understand if you don’t mind odd looks from your colleagues</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pPr algn="l">
              <a:buNone/>
            </a:pPr>
            <a:endParaRPr lang="en-US" sz="1200"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This brings us to our next point. There are, essentially, two types of sampling. </a:t>
            </a:r>
          </a:p>
          <a:p>
            <a:endParaRPr lang="en-US" dirty="0" smtClean="0"/>
          </a:p>
          <a:p>
            <a:r>
              <a:rPr lang="en-US" dirty="0" smtClean="0"/>
              <a:t>Judgmental sampling uses a subjectively defined data set, those from a “key” custodian,</a:t>
            </a:r>
            <a:r>
              <a:rPr lang="en-US" baseline="0" dirty="0" smtClean="0"/>
              <a:t> for example. It’s t</a:t>
            </a:r>
            <a:r>
              <a:rPr lang="en-US" dirty="0" smtClean="0"/>
              <a:t>ypically less expensive because</a:t>
            </a:r>
            <a:r>
              <a:rPr lang="en-US" baseline="0" dirty="0" smtClean="0"/>
              <a:t> you just go grab the data for one person and you’re done. It definitely has its place in eDiscovery projects, but overall it’s l</a:t>
            </a:r>
            <a:r>
              <a:rPr lang="en-US" dirty="0" smtClean="0"/>
              <a:t>ess reliable.</a:t>
            </a:r>
            <a:r>
              <a:rPr lang="en-US" baseline="0" dirty="0" smtClean="0"/>
              <a:t> </a:t>
            </a:r>
            <a:r>
              <a:rPr lang="en-US" dirty="0" smtClean="0"/>
              <a:t>It represents only a small subset of the total data, so the results you get when testing a judgmental data</a:t>
            </a:r>
            <a:r>
              <a:rPr lang="en-US" baseline="0" dirty="0" smtClean="0"/>
              <a:t> set may not, and probably won’t, match up with what you see everywhere else.</a:t>
            </a:r>
          </a:p>
          <a:p>
            <a:endParaRPr lang="en-US" dirty="0" smtClean="0"/>
          </a:p>
          <a:p>
            <a:r>
              <a:rPr lang="en-US" dirty="0" smtClean="0"/>
              <a:t>Statistical sampling, on the</a:t>
            </a:r>
            <a:r>
              <a:rPr lang="en-US" baseline="0" dirty="0" smtClean="0"/>
              <a:t> other hand,</a:t>
            </a:r>
            <a:r>
              <a:rPr lang="en-US" dirty="0" smtClean="0"/>
              <a:t> uses </a:t>
            </a:r>
            <a:r>
              <a:rPr lang="en-US" b="0" i="1" dirty="0" smtClean="0"/>
              <a:t>randomly</a:t>
            </a:r>
            <a:r>
              <a:rPr lang="en-US" b="1" dirty="0" smtClean="0"/>
              <a:t> </a:t>
            </a:r>
            <a:r>
              <a:rPr lang="en-US" dirty="0" smtClean="0"/>
              <a:t>selected data;</a:t>
            </a:r>
            <a:r>
              <a:rPr lang="en-US" baseline="0" dirty="0" smtClean="0"/>
              <a:t> not data that we think is going to be more responsive, not data that we think will show what we want it to show, but truly </a:t>
            </a:r>
            <a:r>
              <a:rPr lang="en-US" b="0" i="1" dirty="0" smtClean="0"/>
              <a:t>random</a:t>
            </a:r>
            <a:r>
              <a:rPr lang="en-US" dirty="0" smtClean="0"/>
              <a:t> </a:t>
            </a:r>
            <a:r>
              <a:rPr lang="en-US" b="0" baseline="0" dirty="0" smtClean="0"/>
              <a:t>data. The drawback? It r</a:t>
            </a:r>
            <a:r>
              <a:rPr lang="en-US" dirty="0" smtClean="0"/>
              <a:t>equires more data available to be valid,</a:t>
            </a:r>
            <a:r>
              <a:rPr lang="en-US" baseline="0" dirty="0" smtClean="0"/>
              <a:t> b</a:t>
            </a:r>
            <a:r>
              <a:rPr lang="en-US" dirty="0" smtClean="0"/>
              <a:t>ut it’s inherently more reliable because it represents a wider range of data for the matter. It allows us to a</a:t>
            </a:r>
            <a:r>
              <a:rPr lang="en-US" baseline="0" dirty="0" smtClean="0"/>
              <a:t>void human bias when testing data sets. This is what we’re going to</a:t>
            </a:r>
            <a:r>
              <a:rPr lang="en-US" dirty="0" smtClean="0"/>
              <a:t> discuss.</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http://www.dilbert.com</a:t>
            </a:r>
            <a:endParaRPr lang="en-US"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dirty="0" smtClean="0"/>
              <a:t>Let me set the stage</a:t>
            </a:r>
            <a:r>
              <a:rPr lang="en-US" baseline="0" dirty="0" smtClean="0"/>
              <a:t> for the sampling experience we’re going to walk through. </a:t>
            </a:r>
            <a:r>
              <a:rPr lang="en-US" dirty="0" smtClean="0"/>
              <a:t>I’m going to tell you a story from</a:t>
            </a:r>
            <a:r>
              <a:rPr lang="en-US" baseline="0" dirty="0" smtClean="0"/>
              <a:t> my time as a vendor. </a:t>
            </a:r>
            <a:r>
              <a:rPr lang="en-US" dirty="0" smtClean="0"/>
              <a:t>A few years ago I was sitting in the very back of Judge Peck’s courtroom waiting to testify</a:t>
            </a:r>
            <a:r>
              <a:rPr lang="en-US" baseline="0" dirty="0" smtClean="0"/>
              <a:t> at the behest of our client. Now, it’s really very rare for a vendor to end up in court. When they do, you might be tempted to think of the infamous Sullivan &amp; Cromwell v. EED matter, and I really had no desire to wind up on that end of things. A few introductory words between counsels, a comical comment from Judge Peck about me hiding in the back, and I’m up on the stand testifying as to my confidence in </a:t>
            </a:r>
            <a:r>
              <a:rPr lang="en-US" baseline="0" smtClean="0"/>
              <a:t>our process.</a:t>
            </a:r>
            <a:endParaRPr lang="en-US" baseline="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was not long after Judge Peck had issued his “wake up call” with William A. Gross and barely a month after Sedona released their Commentary on Quality in </a:t>
            </a:r>
            <a:r>
              <a:rPr lang="en-US" baseline="0" dirty="0" err="1" smtClean="0"/>
              <a:t>eDiscovery</a:t>
            </a:r>
            <a:r>
              <a:rPr lang="en-US" baseline="0" dirty="0" smtClean="0"/>
              <a:t>. At the time, I had read neither, but opposing counsel obviously had. I was being asked to provide the confidence level for our processing tools – the first thing that popped into my head was… “high.” Yeah, my confidence level is high. We tested new versions of our software on known datasets to make sure they produced the same known results every time, so yeah, my confidence level is high. Seemed like a straightforward question. But it wasn’t. I wasn’t being asked for an answer of low / medium / high – I was being asked for a number – a statistical measure of the confidence level in the tool. Then came a question about the confidence interval. At this point I’m starting to think, “I’m going to be on the cover of Law Journal next month… in a very bad way.” Instead Judge Peck asked us to put together documentation showing our validation testing and also made some commentary on counsel using sampling in their keyword validation.</a:t>
            </a:r>
            <a:endParaRPr lang="en-US" dirty="0"/>
          </a:p>
        </p:txBody>
      </p:sp>
      <p:sp>
        <p:nvSpPr>
          <p:cNvPr id="4" name="Slide Number Placeholder 3"/>
          <p:cNvSpPr>
            <a:spLocks noGrp="1"/>
          </p:cNvSpPr>
          <p:nvPr>
            <p:ph type="sldNum" sz="quarter" idx="10"/>
          </p:nvPr>
        </p:nvSpPr>
        <p:spPr/>
        <p:txBody>
          <a:bodyPr/>
          <a:lstStyle/>
          <a:p>
            <a:fld id="{83555EFA-CEB8-4103-8792-66B94EFCC99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lgn="l">
              <a:buNone/>
            </a:pPr>
            <a:r>
              <a:rPr lang="en-US" sz="1200" dirty="0" smtClean="0"/>
              <a:t>Now I had a challenge to focus on.</a:t>
            </a:r>
            <a:r>
              <a:rPr lang="en-US" sz="1200" baseline="0" dirty="0" smtClean="0"/>
              <a:t> We had a l</a:t>
            </a:r>
            <a:r>
              <a:rPr lang="en-US" sz="1200" dirty="0" smtClean="0"/>
              <a:t>arge data set for this matter, maybe 10 million documents. We needed to make sure we had the right keywords so we didn’t end up with crazy amounts of data left over for review; when they got</a:t>
            </a:r>
            <a:r>
              <a:rPr lang="en-US" sz="1200" baseline="0" dirty="0" smtClean="0"/>
              <a:t> to </a:t>
            </a:r>
            <a:r>
              <a:rPr lang="en-US" sz="1200" dirty="0" smtClean="0"/>
              <a:t>reviewing</a:t>
            </a:r>
            <a:r>
              <a:rPr lang="en-US" sz="1200" baseline="0" dirty="0" smtClean="0"/>
              <a:t> data our client would love to a</a:t>
            </a:r>
            <a:r>
              <a:rPr lang="en-US" sz="1200" dirty="0" smtClean="0"/>
              <a:t>udit the reviewers and not waste time double</a:t>
            </a:r>
            <a:r>
              <a:rPr lang="en-US" sz="1200" baseline="0" dirty="0" smtClean="0"/>
              <a:t> checking every single document; I needed to provide statistical documentation of the performance of our processing tools; and it all needed to be done with a high confidence level and low confidence interval.</a:t>
            </a:r>
            <a:endParaRPr lang="en-US" sz="1200" dirty="0" smtClean="0"/>
          </a:p>
          <a:p>
            <a:pPr algn="l">
              <a:buNone/>
            </a:pPr>
            <a:endParaRPr lang="en-US" sz="1200" dirty="0" smtClean="0"/>
          </a:p>
          <a:p>
            <a:pPr algn="l">
              <a:buNone/>
            </a:pPr>
            <a:r>
              <a:rPr lang="en-US" sz="1200" dirty="0" smtClean="0"/>
              <a:t>For those that haven’t dealt with statistics too much, things were probably clear up until I hit the last point. Let’s step out of my</a:t>
            </a:r>
            <a:r>
              <a:rPr lang="en-US" sz="1200" baseline="0" dirty="0" smtClean="0"/>
              <a:t> validation testing nightmare </a:t>
            </a:r>
            <a:r>
              <a:rPr lang="en-US" sz="1200" dirty="0" smtClean="0"/>
              <a:t>for a moment and talk about the confidence level and confidence</a:t>
            </a:r>
            <a:r>
              <a:rPr lang="en-US" sz="1200" baseline="0" dirty="0" smtClean="0"/>
              <a:t> interval.</a:t>
            </a:r>
            <a:endParaRPr lang="en-US" sz="1200" dirty="0" smtClean="0"/>
          </a:p>
        </p:txBody>
      </p:sp>
      <p:sp>
        <p:nvSpPr>
          <p:cNvPr id="4" name="Slide Number Placeholder 3"/>
          <p:cNvSpPr>
            <a:spLocks noGrp="1"/>
          </p:cNvSpPr>
          <p:nvPr>
            <p:ph type="sldNum" sz="quarter" idx="10"/>
          </p:nvPr>
        </p:nvSpPr>
        <p:spPr/>
        <p:txBody>
          <a:bodyPr/>
          <a:lstStyle/>
          <a:p>
            <a:fld id="{83555EFA-CEB8-4103-8792-66B94EFCC99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p:nvPr>
        </p:nvSpPr>
        <p:spPr>
          <a:xfrm>
            <a:off x="685800" y="1426464"/>
            <a:ext cx="7772400" cy="448841"/>
          </a:xfrm>
        </p:spPr>
        <p:txBody>
          <a:bodyPr anchor="b"/>
          <a:lstStyle>
            <a:lvl1pPr algn="ctr">
              <a:lnSpc>
                <a:spcPts val="3500"/>
              </a:lnSpc>
              <a:defRPr sz="35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1884814"/>
            <a:ext cx="6400800" cy="457200"/>
          </a:xfrm>
        </p:spPr>
        <p:txBody>
          <a:bodyPr>
            <a:normAutofit/>
          </a:bodyPr>
          <a:lstStyle>
            <a:lvl1pPr marL="0" indent="0" algn="ctr">
              <a:spcBef>
                <a:spcPts val="0"/>
              </a:spcBef>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1" hasCustomPrompt="1"/>
          </p:nvPr>
        </p:nvSpPr>
        <p:spPr>
          <a:xfrm>
            <a:off x="3450703" y="4855464"/>
            <a:ext cx="2242602" cy="184666"/>
          </a:xfrm>
        </p:spPr>
        <p:txBody>
          <a:bodyPr wrap="none" anchor="ctr">
            <a:spAutoFit/>
          </a:bodyPr>
          <a:lstStyle>
            <a:lvl1pPr algn="ctr">
              <a:defRPr sz="1200" baseline="0">
                <a:solidFill>
                  <a:schemeClr val="bg1">
                    <a:lumMod val="65000"/>
                  </a:schemeClr>
                </a:solidFill>
              </a:defRPr>
            </a:lvl1pPr>
          </a:lstStyle>
          <a:p>
            <a:pPr lvl="0"/>
            <a:r>
              <a:rPr lang="en-US" dirty="0" smtClean="0"/>
              <a:t>Insert Confidentiality Notice Here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028700"/>
            <a:ext cx="7851648" cy="13716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2421402"/>
            <a:ext cx="7854696" cy="131445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a:xfrm>
            <a:off x="457200" y="4767264"/>
            <a:ext cx="2133600" cy="273844"/>
          </a:xfrm>
          <a:prstGeom prst="rect">
            <a:avLst/>
          </a:prstGeom>
        </p:spPr>
        <p:txBody>
          <a:bodyPr/>
          <a:lstStyle/>
          <a:p>
            <a:fld id="{1D8BD707-D9CF-40AE-B4C6-C98DA3205C09}" type="datetimeFigureOut">
              <a:rPr lang="en-US" smtClean="0"/>
              <a:pPr/>
              <a:t>5/21/2012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a:xfrm>
            <a:off x="8758004" y="4936515"/>
            <a:ext cx="125034" cy="123111"/>
          </a:xfrm>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1D8BD707-D9CF-40AE-B4C6-C98DA3205C09}" type="datetimeFigureOut">
              <a:rPr lang="en-US" smtClean="0"/>
              <a:pPr/>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58004" y="4936515"/>
            <a:ext cx="125034" cy="123111"/>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
        <p:nvSpPr>
          <p:cNvPr id="11" name="Slide Number Placeholder 10"/>
          <p:cNvSpPr>
            <a:spLocks noGrp="1"/>
          </p:cNvSpPr>
          <p:nvPr>
            <p:ph type="sldNum" sz="quarter" idx="4"/>
          </p:nvPr>
        </p:nvSpPr>
        <p:spPr>
          <a:xfrm>
            <a:off x="8487097" y="4936515"/>
            <a:ext cx="395941" cy="123111"/>
          </a:xfrm>
          <a:prstGeom prst="rect">
            <a:avLst/>
          </a:prstGeom>
        </p:spPr>
        <p:txBody>
          <a:bodyPr vert="horz" wrap="none" lIns="0" tIns="0" rIns="0" bIns="0" rtlCol="0" anchor="ctr">
            <a:spAutoFit/>
          </a:bodyPr>
          <a:lstStyle>
            <a:lvl1pPr algn="r">
              <a:defRPr sz="800">
                <a:solidFill>
                  <a:schemeClr val="bg1"/>
                </a:solidFill>
                <a:latin typeface="Arial" pitchFamily="34" charset="0"/>
                <a:cs typeface="Arial" pitchFamily="34" charset="0"/>
              </a:defRPr>
            </a:lvl1pPr>
          </a:lstStyle>
          <a:p>
            <a:r>
              <a:rPr lang="en-US" dirty="0" smtClean="0"/>
              <a:t>Page </a:t>
            </a:r>
            <a:fld id="{B9AB1BC5-8244-4997-9202-6D7E7DEA20BF}" type="slidenum">
              <a:rPr lang="en-US" smtClean="0"/>
              <a:pPr/>
              <a:t>‹#›</a:t>
            </a:fld>
            <a:endParaRPr lang="en-US" dirty="0"/>
          </a:p>
        </p:txBody>
      </p:sp>
      <p:sp>
        <p:nvSpPr>
          <p:cNvPr id="2" name="Title Placeholder 1"/>
          <p:cNvSpPr>
            <a:spLocks noGrp="1"/>
          </p:cNvSpPr>
          <p:nvPr>
            <p:ph type="title"/>
          </p:nvPr>
        </p:nvSpPr>
        <p:spPr>
          <a:xfrm>
            <a:off x="566928" y="929725"/>
            <a:ext cx="8001000" cy="338554"/>
          </a:xfrm>
          <a:prstGeom prst="rect">
            <a:avLst/>
          </a:prstGeom>
        </p:spPr>
        <p:txBody>
          <a:bodyPr vert="horz" wrap="square" lIns="0" tIns="0" rIns="0" bIns="0" rtlCol="0" anchor="t" anchorCtr="0">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66928" y="1497399"/>
            <a:ext cx="8001000" cy="3131752"/>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274320" y="111305"/>
            <a:ext cx="5486400" cy="338554"/>
          </a:xfrm>
          <a:prstGeom prst="rect">
            <a:avLst/>
          </a:prstGeom>
        </p:spPr>
        <p:txBody>
          <a:bodyPr vert="horz" wrap="square" lIns="0" tIns="0" rIns="0" bIns="0" rtlCol="0" anchor="ctr">
            <a:spAutoFit/>
          </a:bodyPr>
          <a:lstStyle>
            <a:lvl1pPr algn="l">
              <a:defRPr sz="2200" b="1">
                <a:solidFill>
                  <a:schemeClr val="bg1"/>
                </a:solidFill>
                <a:latin typeface="Arial" pitchFamily="34" charset="0"/>
                <a:cs typeface="Arial" pitchFamily="34" charset="0"/>
              </a:defRPr>
            </a:lvl1pPr>
          </a:lstStyle>
          <a:p>
            <a:r>
              <a:rPr lang="en-US" dirty="0" smtClean="0"/>
              <a:t>Master Title</a:t>
            </a:r>
            <a:endParaRPr lang="en-US" dirty="0"/>
          </a:p>
        </p:txBody>
      </p:sp>
    </p:spTree>
  </p:cSld>
  <p:clrMap bg1="lt1" tx1="dk1" bg2="lt2" tx2="dk2" accent1="accent1" accent2="accent2" accent3="accent3" accent4="accent4" accent5="accent5" accent6="accent6" hlink="hlink" folHlink="folHlink"/>
  <p:sldLayoutIdLst>
    <p:sldLayoutId id="2147483831" r:id="rId1"/>
    <p:sldLayoutId id="2147483834" r:id="rId2"/>
    <p:sldLayoutId id="2147483835" r:id="rId3"/>
  </p:sldLayoutIdLst>
  <p:timing>
    <p:tnLst>
      <p:par>
        <p:cTn id="1" dur="indefinite" restart="never" nodeType="tmRoot"/>
      </p:par>
    </p:tnLst>
  </p:timing>
  <p:hf hdr="0" dt="0"/>
  <p:txStyles>
    <p:titleStyle>
      <a:lvl1pPr algn="l" defTabSz="914400" rtl="0" eaLnBrk="1" latinLnBrk="0" hangingPunct="1">
        <a:spcBef>
          <a:spcPct val="0"/>
        </a:spcBef>
        <a:buNone/>
        <a:defRPr sz="2200" b="1" kern="1200">
          <a:solidFill>
            <a:srgbClr val="004989"/>
          </a:solidFill>
          <a:latin typeface="Arial" pitchFamily="34" charset="0"/>
          <a:ea typeface="+mj-ea"/>
          <a:cs typeface="Arial" pitchFamily="34" charset="0"/>
        </a:defRPr>
      </a:lvl1pPr>
    </p:titleStyle>
    <p:bodyStyle>
      <a:lvl1pPr marL="0" indent="0" algn="l" defTabSz="914400" rtl="0" eaLnBrk="1" latinLnBrk="0" hangingPunct="1">
        <a:spcBef>
          <a:spcPts val="1000"/>
        </a:spcBef>
        <a:buFont typeface="Arial" pitchFamily="34" charset="0"/>
        <a:buNone/>
        <a:defRPr sz="1600" kern="1200">
          <a:solidFill>
            <a:srgbClr val="333333"/>
          </a:solidFill>
          <a:latin typeface="Arial" pitchFamily="34" charset="0"/>
          <a:ea typeface="+mn-ea"/>
          <a:cs typeface="Arial" pitchFamily="34" charset="0"/>
        </a:defRPr>
      </a:lvl1pPr>
      <a:lvl2pPr marL="457200" indent="-225425" algn="l" defTabSz="914400" rtl="0" eaLnBrk="1" latinLnBrk="0" hangingPunct="1">
        <a:spcBef>
          <a:spcPts val="1000"/>
        </a:spcBef>
        <a:buFont typeface="Wingdings" pitchFamily="2" charset="2"/>
        <a:buChar char="§"/>
        <a:defRPr sz="1600" kern="1200">
          <a:solidFill>
            <a:srgbClr val="333333"/>
          </a:solidFill>
          <a:latin typeface="Arial" pitchFamily="34" charset="0"/>
          <a:ea typeface="+mn-ea"/>
          <a:cs typeface="Arial" pitchFamily="34" charset="0"/>
        </a:defRPr>
      </a:lvl2pPr>
      <a:lvl3pPr marL="688975" indent="-231775" algn="l" defTabSz="914400" rtl="0" eaLnBrk="1" latinLnBrk="0" hangingPunct="1">
        <a:spcBef>
          <a:spcPts val="1000"/>
        </a:spcBef>
        <a:buFont typeface="Arial" pitchFamily="34" charset="0"/>
        <a:buChar char="▫"/>
        <a:defRPr sz="1600" kern="1200">
          <a:solidFill>
            <a:srgbClr val="333333"/>
          </a:solidFill>
          <a:latin typeface="Arial" pitchFamily="34" charset="0"/>
          <a:ea typeface="+mn-ea"/>
          <a:cs typeface="Arial" pitchFamily="34" charset="0"/>
        </a:defRPr>
      </a:lvl3pPr>
      <a:lvl4pPr marL="914400" indent="-225425" algn="l" defTabSz="914400" rtl="0" eaLnBrk="1" latinLnBrk="0" hangingPunct="1">
        <a:spcBef>
          <a:spcPts val="1000"/>
        </a:spcBef>
        <a:buFont typeface="Arial" pitchFamily="34" charset="0"/>
        <a:buChar char="·"/>
        <a:defRPr sz="1200" kern="1200">
          <a:solidFill>
            <a:srgbClr val="333333"/>
          </a:solidFill>
          <a:latin typeface="Arial" pitchFamily="34" charset="0"/>
          <a:ea typeface="+mn-ea"/>
          <a:cs typeface="Arial" pitchFamily="34" charset="0"/>
        </a:defRPr>
      </a:lvl4pPr>
      <a:lvl5pPr marL="1146175" indent="-231775" algn="l" defTabSz="914400" rtl="0" eaLnBrk="1" latinLnBrk="0" hangingPunct="1">
        <a:spcBef>
          <a:spcPts val="1000"/>
        </a:spcBef>
        <a:buFont typeface="Arial" pitchFamily="34" charset="0"/>
        <a:buChar char="-"/>
        <a:defRPr sz="1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www.geoffblack.com/forensics/"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666750"/>
            <a:ext cx="9144000" cy="2308324"/>
          </a:xfrm>
        </p:spPr>
        <p:txBody>
          <a:bodyPr/>
          <a:lstStyle/>
          <a:p>
            <a:pPr>
              <a:lnSpc>
                <a:spcPct val="100000"/>
              </a:lnSpc>
            </a:pPr>
            <a:r>
              <a:rPr lang="en-US" sz="5000" dirty="0" smtClean="0">
                <a:latin typeface="+mj-lt"/>
              </a:rPr>
              <a:t>Statistical Analysis</a:t>
            </a:r>
            <a:br>
              <a:rPr lang="en-US" sz="5000" dirty="0" smtClean="0">
                <a:latin typeface="+mj-lt"/>
              </a:rPr>
            </a:br>
            <a:r>
              <a:rPr lang="en-US" sz="5000" dirty="0" smtClean="0">
                <a:latin typeface="+mj-lt"/>
              </a:rPr>
              <a:t>and Data Sampling</a:t>
            </a:r>
            <a:br>
              <a:rPr lang="en-US" sz="5000" dirty="0" smtClean="0">
                <a:latin typeface="+mj-lt"/>
              </a:rPr>
            </a:br>
            <a:r>
              <a:rPr lang="en-US" sz="5000" dirty="0" smtClean="0">
                <a:latin typeface="+mj-lt"/>
              </a:rPr>
              <a:t>for eDiscovery</a:t>
            </a:r>
            <a:endParaRPr lang="en-US" sz="5000" dirty="0">
              <a:latin typeface="+mj-lt"/>
            </a:endParaRPr>
          </a:p>
        </p:txBody>
      </p:sp>
      <p:sp>
        <p:nvSpPr>
          <p:cNvPr id="3" name="Subtitle 2"/>
          <p:cNvSpPr>
            <a:spLocks noGrp="1"/>
          </p:cNvSpPr>
          <p:nvPr>
            <p:ph type="subTitle" idx="1"/>
          </p:nvPr>
        </p:nvSpPr>
        <p:spPr>
          <a:xfrm>
            <a:off x="1371600" y="3333750"/>
            <a:ext cx="6400800" cy="1143000"/>
          </a:xfrm>
        </p:spPr>
        <p:txBody>
          <a:bodyPr>
            <a:noAutofit/>
          </a:bodyPr>
          <a:lstStyle/>
          <a:p>
            <a:r>
              <a:rPr lang="en-US" sz="2600" dirty="0" smtClean="0">
                <a:solidFill>
                  <a:schemeClr val="bg2"/>
                </a:solidFill>
                <a:latin typeface="+mj-lt"/>
              </a:rPr>
              <a:t>Geoff Black / Jon Stewart</a:t>
            </a:r>
          </a:p>
          <a:p>
            <a:r>
              <a:rPr lang="en-US" sz="2600" dirty="0" err="1" smtClean="0">
                <a:solidFill>
                  <a:schemeClr val="bg2"/>
                </a:solidFill>
                <a:latin typeface="+mj-lt"/>
              </a:rPr>
              <a:t>Lightbox</a:t>
            </a:r>
            <a:r>
              <a:rPr lang="en-US" sz="2600" dirty="0" smtClean="0">
                <a:solidFill>
                  <a:schemeClr val="bg2"/>
                </a:solidFill>
                <a:latin typeface="+mj-lt"/>
              </a:rPr>
              <a:t> Technologies, Inc.</a:t>
            </a:r>
            <a:endParaRPr lang="en-US" sz="2600" dirty="0">
              <a:solidFill>
                <a:schemeClr val="bg2"/>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Autofit/>
          </a:bodyPr>
          <a:lstStyle/>
          <a:p>
            <a:pPr algn="ctr"/>
            <a:r>
              <a:rPr lang="en-US" sz="4500" dirty="0" smtClean="0">
                <a:latin typeface="+mj-lt"/>
              </a:rPr>
              <a:t>Statistics for eDiscovery</a:t>
            </a:r>
            <a:br>
              <a:rPr lang="en-US" sz="4500" dirty="0" smtClean="0">
                <a:latin typeface="+mj-lt"/>
              </a:rPr>
            </a:br>
            <a:r>
              <a:rPr lang="en-US" sz="3600" dirty="0" smtClean="0">
                <a:latin typeface="+mj-lt"/>
              </a:rPr>
              <a:t>Margin of Error</a:t>
            </a:r>
            <a:endParaRPr lang="en-US" sz="3600" dirty="0">
              <a:latin typeface="+mj-lt"/>
            </a:endParaRPr>
          </a:p>
        </p:txBody>
      </p:sp>
      <p:sp>
        <p:nvSpPr>
          <p:cNvPr id="3" name="Content Placeholder 2"/>
          <p:cNvSpPr>
            <a:spLocks noGrp="1"/>
          </p:cNvSpPr>
          <p:nvPr>
            <p:ph idx="1"/>
          </p:nvPr>
        </p:nvSpPr>
        <p:spPr>
          <a:xfrm>
            <a:off x="566928" y="2038350"/>
            <a:ext cx="8001000" cy="2743199"/>
          </a:xfrm>
        </p:spPr>
        <p:txBody>
          <a:bodyPr>
            <a:noAutofit/>
          </a:bodyPr>
          <a:lstStyle/>
          <a:p>
            <a:pPr marL="0" indent="0" algn="ctr">
              <a:spcBef>
                <a:spcPts val="0"/>
              </a:spcBef>
              <a:buNone/>
            </a:pPr>
            <a:r>
              <a:rPr lang="en-US" sz="2800" dirty="0" smtClean="0">
                <a:latin typeface="+mj-lt"/>
              </a:rPr>
              <a:t>Also known as the “confidence interval”</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How closely our results will reflect</a:t>
            </a:r>
            <a:br>
              <a:rPr lang="en-US" sz="2800" dirty="0" smtClean="0">
                <a:latin typeface="+mj-lt"/>
              </a:rPr>
            </a:br>
            <a:r>
              <a:rPr lang="en-US" sz="2800" dirty="0" smtClean="0">
                <a:latin typeface="+mj-lt"/>
              </a:rPr>
              <a:t>the general population</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Lower is better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5300"/>
            <a:ext cx="9144000" cy="857250"/>
          </a:xfrm>
        </p:spPr>
        <p:txBody>
          <a:bodyPr>
            <a:normAutofit fontScale="90000"/>
          </a:bodyPr>
          <a:lstStyle/>
          <a:p>
            <a:pPr algn="ctr"/>
            <a:r>
              <a:rPr lang="en-US" sz="5000" dirty="0" smtClean="0">
                <a:latin typeface="+mj-lt"/>
              </a:rPr>
              <a:t>Statistics for eDiscovery</a:t>
            </a:r>
            <a:r>
              <a:rPr lang="en-US" dirty="0" smtClean="0">
                <a:latin typeface="+mj-lt"/>
              </a:rPr>
              <a:t/>
            </a:r>
            <a:br>
              <a:rPr lang="en-US" dirty="0" smtClean="0">
                <a:latin typeface="+mj-lt"/>
              </a:rPr>
            </a:br>
            <a:r>
              <a:rPr lang="en-US" sz="4000" dirty="0" smtClean="0">
                <a:latin typeface="+mj-lt"/>
              </a:rPr>
              <a:t>Margin of Error Example</a:t>
            </a:r>
            <a:endParaRPr lang="en-US" sz="4000" dirty="0">
              <a:latin typeface="+mj-lt"/>
            </a:endParaRPr>
          </a:p>
        </p:txBody>
      </p:sp>
      <p:sp>
        <p:nvSpPr>
          <p:cNvPr id="3" name="Content Placeholder 2"/>
          <p:cNvSpPr>
            <a:spLocks noGrp="1"/>
          </p:cNvSpPr>
          <p:nvPr>
            <p:ph idx="1"/>
          </p:nvPr>
        </p:nvSpPr>
        <p:spPr>
          <a:xfrm>
            <a:off x="0" y="1962150"/>
            <a:ext cx="9144000" cy="2819399"/>
          </a:xfrm>
        </p:spPr>
        <p:txBody>
          <a:bodyPr>
            <a:noAutofit/>
          </a:bodyPr>
          <a:lstStyle/>
          <a:p>
            <a:pPr marL="0" indent="0" algn="ctr">
              <a:spcBef>
                <a:spcPts val="0"/>
              </a:spcBef>
              <a:buNone/>
            </a:pPr>
            <a:r>
              <a:rPr lang="en-US" sz="2800" dirty="0" smtClean="0">
                <a:latin typeface="+mj-lt"/>
              </a:rPr>
              <a:t>We have 100 documents and our margin of error is </a:t>
            </a:r>
            <a:r>
              <a:rPr lang="en-US" sz="2800" u="sng" dirty="0" smtClean="0">
                <a:latin typeface="+mj-lt"/>
              </a:rPr>
              <a:t>± 2%</a:t>
            </a:r>
            <a:r>
              <a:rPr lang="en-US" sz="2800" dirty="0" smtClean="0">
                <a:latin typeface="+mj-lt"/>
              </a:rPr>
              <a:t>. </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Testing shows 10% responsiveness</a:t>
            </a:r>
            <a:br>
              <a:rPr lang="en-US" sz="2800" dirty="0" smtClean="0">
                <a:latin typeface="+mj-lt"/>
              </a:rPr>
            </a:br>
            <a:r>
              <a:rPr lang="en-US" sz="2800" dirty="0" smtClean="0">
                <a:latin typeface="+mj-lt"/>
              </a:rPr>
              <a:t/>
            </a:r>
            <a:br>
              <a:rPr lang="en-US" sz="2800" dirty="0" smtClean="0">
                <a:latin typeface="+mj-lt"/>
              </a:rPr>
            </a:br>
            <a:r>
              <a:rPr lang="en-US" sz="2800" dirty="0" smtClean="0">
                <a:latin typeface="+mj-lt"/>
              </a:rPr>
              <a:t>General population should show between </a:t>
            </a:r>
            <a:br>
              <a:rPr lang="en-US" sz="2800" dirty="0" smtClean="0">
                <a:latin typeface="+mj-lt"/>
              </a:rPr>
            </a:br>
            <a:r>
              <a:rPr lang="en-US" sz="2800" dirty="0" smtClean="0">
                <a:latin typeface="+mj-lt"/>
              </a:rPr>
              <a:t>8% and 12% responsiveness, or 8 to 12 documents.</a:t>
            </a:r>
          </a:p>
        </p:txBody>
      </p:sp>
      <p:sp>
        <p:nvSpPr>
          <p:cNvPr id="4" name="Rectangle 3"/>
          <p:cNvSpPr>
            <a:spLocks noChangeAspect="1"/>
          </p:cNvSpPr>
          <p:nvPr/>
        </p:nvSpPr>
        <p:spPr>
          <a:xfrm>
            <a:off x="0" y="0"/>
            <a:ext cx="9144000" cy="5143500"/>
          </a:xfrm>
          <a:prstGeom prst="rect">
            <a:avLst/>
          </a:prstGeom>
          <a:solidFill>
            <a:schemeClr val="tx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Users\geoff\Documents\CEIC 2012\Extrapolate.png"/>
          <p:cNvPicPr>
            <a:picLocks noChangeAspect="1" noChangeArrowheads="1"/>
          </p:cNvPicPr>
          <p:nvPr/>
        </p:nvPicPr>
        <p:blipFill>
          <a:blip r:embed="rId3"/>
          <a:srcRect/>
          <a:stretch>
            <a:fillRect/>
          </a:stretch>
        </p:blipFill>
        <p:spPr bwMode="auto">
          <a:xfrm>
            <a:off x="2590800" y="45720"/>
            <a:ext cx="3864000" cy="502933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5300"/>
            <a:ext cx="9144000" cy="857250"/>
          </a:xfrm>
        </p:spPr>
        <p:txBody>
          <a:bodyPr>
            <a:normAutofit fontScale="90000"/>
          </a:bodyPr>
          <a:lstStyle/>
          <a:p>
            <a:pPr algn="ctr"/>
            <a:r>
              <a:rPr lang="en-US" sz="5000" dirty="0" smtClean="0">
                <a:latin typeface="+mj-lt"/>
              </a:rPr>
              <a:t>Statistics for eDiscovery</a:t>
            </a:r>
            <a:r>
              <a:rPr lang="en-US" dirty="0" smtClean="0">
                <a:latin typeface="+mj-lt"/>
              </a:rPr>
              <a:t/>
            </a:r>
            <a:br>
              <a:rPr lang="en-US" dirty="0" smtClean="0">
                <a:latin typeface="+mj-lt"/>
              </a:rPr>
            </a:br>
            <a:r>
              <a:rPr lang="en-US" sz="4000" dirty="0" smtClean="0">
                <a:latin typeface="+mj-lt"/>
              </a:rPr>
              <a:t>Margin of Error Example</a:t>
            </a:r>
            <a:endParaRPr lang="en-US" sz="4000" dirty="0">
              <a:latin typeface="+mj-lt"/>
            </a:endParaRPr>
          </a:p>
        </p:txBody>
      </p:sp>
      <p:sp>
        <p:nvSpPr>
          <p:cNvPr id="3" name="Content Placeholder 2"/>
          <p:cNvSpPr>
            <a:spLocks noGrp="1"/>
          </p:cNvSpPr>
          <p:nvPr>
            <p:ph idx="1"/>
          </p:nvPr>
        </p:nvSpPr>
        <p:spPr>
          <a:xfrm>
            <a:off x="0" y="1962150"/>
            <a:ext cx="9144000" cy="2819399"/>
          </a:xfrm>
        </p:spPr>
        <p:txBody>
          <a:bodyPr>
            <a:noAutofit/>
          </a:bodyPr>
          <a:lstStyle/>
          <a:p>
            <a:pPr marL="0" indent="0" algn="ctr">
              <a:spcBef>
                <a:spcPts val="0"/>
              </a:spcBef>
              <a:buNone/>
            </a:pPr>
            <a:r>
              <a:rPr lang="en-US" sz="2800" dirty="0" smtClean="0">
                <a:latin typeface="+mj-lt"/>
              </a:rPr>
              <a:t>We have 100 documents and our margin of error is </a:t>
            </a:r>
            <a:r>
              <a:rPr lang="en-US" sz="2800" u="sng" dirty="0" smtClean="0">
                <a:latin typeface="+mj-lt"/>
              </a:rPr>
              <a:t>± 2%</a:t>
            </a:r>
            <a:r>
              <a:rPr lang="en-US" sz="2800" dirty="0" smtClean="0">
                <a:latin typeface="+mj-lt"/>
              </a:rPr>
              <a:t>. </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Testing shows 10% responsiveness</a:t>
            </a:r>
            <a:br>
              <a:rPr lang="en-US" sz="2800" dirty="0" smtClean="0">
                <a:latin typeface="+mj-lt"/>
              </a:rPr>
            </a:br>
            <a:r>
              <a:rPr lang="en-US" sz="2800" dirty="0" smtClean="0">
                <a:latin typeface="+mj-lt"/>
              </a:rPr>
              <a:t/>
            </a:r>
            <a:br>
              <a:rPr lang="en-US" sz="2800" dirty="0" smtClean="0">
                <a:latin typeface="+mj-lt"/>
              </a:rPr>
            </a:br>
            <a:r>
              <a:rPr lang="en-US" sz="2800" dirty="0" smtClean="0">
                <a:latin typeface="+mj-lt"/>
              </a:rPr>
              <a:t>General population should show between </a:t>
            </a:r>
            <a:br>
              <a:rPr lang="en-US" sz="2800" dirty="0" smtClean="0">
                <a:latin typeface="+mj-lt"/>
              </a:rPr>
            </a:br>
            <a:r>
              <a:rPr lang="en-US" sz="2800" dirty="0" smtClean="0">
                <a:latin typeface="+mj-lt"/>
              </a:rPr>
              <a:t>8% and 12% responsiveness, or 8 to 12 documents.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5300"/>
            <a:ext cx="9144000" cy="857250"/>
          </a:xfrm>
        </p:spPr>
        <p:txBody>
          <a:bodyPr>
            <a:normAutofit fontScale="90000"/>
          </a:bodyPr>
          <a:lstStyle/>
          <a:p>
            <a:pPr algn="ctr"/>
            <a:r>
              <a:rPr lang="en-US" sz="5000" dirty="0" smtClean="0">
                <a:latin typeface="+mj-lt"/>
              </a:rPr>
              <a:t>Statistics for eDiscovery</a:t>
            </a:r>
            <a:r>
              <a:rPr lang="en-US" dirty="0" smtClean="0">
                <a:latin typeface="+mj-lt"/>
              </a:rPr>
              <a:t/>
            </a:r>
            <a:br>
              <a:rPr lang="en-US" dirty="0" smtClean="0">
                <a:latin typeface="+mj-lt"/>
              </a:rPr>
            </a:br>
            <a:r>
              <a:rPr lang="en-US" sz="4000" dirty="0" smtClean="0">
                <a:latin typeface="+mj-lt"/>
              </a:rPr>
              <a:t>Confidence Level</a:t>
            </a:r>
            <a:endParaRPr lang="en-US" sz="4000" dirty="0">
              <a:latin typeface="+mj-lt"/>
            </a:endParaRPr>
          </a:p>
        </p:txBody>
      </p:sp>
      <p:sp>
        <p:nvSpPr>
          <p:cNvPr id="3" name="Content Placeholder 2"/>
          <p:cNvSpPr>
            <a:spLocks noGrp="1"/>
          </p:cNvSpPr>
          <p:nvPr>
            <p:ph idx="1"/>
          </p:nvPr>
        </p:nvSpPr>
        <p:spPr>
          <a:xfrm>
            <a:off x="566928" y="1962150"/>
            <a:ext cx="8001000" cy="2819400"/>
          </a:xfrm>
        </p:spPr>
        <p:txBody>
          <a:bodyPr>
            <a:noAutofit/>
          </a:bodyPr>
          <a:lstStyle/>
          <a:p>
            <a:pPr marL="0" indent="0" algn="ctr">
              <a:spcBef>
                <a:spcPts val="0"/>
              </a:spcBef>
              <a:buNone/>
            </a:pPr>
            <a:r>
              <a:rPr lang="en-US" sz="2800" dirty="0" smtClean="0">
                <a:latin typeface="+mj-lt"/>
              </a:rPr>
              <a:t>The “confidence level”</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Does our sample accurately represent </a:t>
            </a:r>
            <a:br>
              <a:rPr lang="en-US" sz="2800" dirty="0" smtClean="0">
                <a:latin typeface="+mj-lt"/>
              </a:rPr>
            </a:br>
            <a:r>
              <a:rPr lang="en-US" sz="2800" dirty="0" smtClean="0">
                <a:latin typeface="+mj-lt"/>
              </a:rPr>
              <a:t>the results of general population?</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Higher is better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5300"/>
            <a:ext cx="9144000" cy="857250"/>
          </a:xfrm>
        </p:spPr>
        <p:txBody>
          <a:bodyPr>
            <a:normAutofit fontScale="90000"/>
          </a:bodyPr>
          <a:lstStyle/>
          <a:p>
            <a:pPr algn="ctr"/>
            <a:r>
              <a:rPr lang="en-US" sz="5000" dirty="0" smtClean="0">
                <a:latin typeface="+mj-lt"/>
              </a:rPr>
              <a:t>Statistics for eDiscovery</a:t>
            </a:r>
            <a:r>
              <a:rPr lang="en-US" dirty="0" smtClean="0">
                <a:latin typeface="+mj-lt"/>
              </a:rPr>
              <a:t/>
            </a:r>
            <a:br>
              <a:rPr lang="en-US" dirty="0" smtClean="0">
                <a:latin typeface="+mj-lt"/>
              </a:rPr>
            </a:br>
            <a:r>
              <a:rPr lang="en-US" sz="4000" dirty="0" smtClean="0">
                <a:latin typeface="+mj-lt"/>
              </a:rPr>
              <a:t>Confidence Level</a:t>
            </a:r>
            <a:endParaRPr lang="en-US" sz="4000" dirty="0">
              <a:latin typeface="+mj-lt"/>
            </a:endParaRPr>
          </a:p>
        </p:txBody>
      </p:sp>
      <p:sp>
        <p:nvSpPr>
          <p:cNvPr id="3" name="Content Placeholder 2"/>
          <p:cNvSpPr>
            <a:spLocks noGrp="1"/>
          </p:cNvSpPr>
          <p:nvPr>
            <p:ph idx="1"/>
          </p:nvPr>
        </p:nvSpPr>
        <p:spPr>
          <a:xfrm>
            <a:off x="566928" y="1962150"/>
            <a:ext cx="8001000" cy="2819399"/>
          </a:xfrm>
        </p:spPr>
        <p:txBody>
          <a:bodyPr>
            <a:noAutofit/>
          </a:bodyPr>
          <a:lstStyle/>
          <a:p>
            <a:pPr marL="0" indent="0" algn="ctr">
              <a:spcBef>
                <a:spcPts val="0"/>
              </a:spcBef>
              <a:buNone/>
            </a:pPr>
            <a:r>
              <a:rPr lang="en-US" sz="2800" dirty="0" smtClean="0">
                <a:latin typeface="+mj-lt"/>
              </a:rPr>
              <a:t>What does a 99% Confidence Level mean?</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99 out of 100 times, the population</a:t>
            </a:r>
          </a:p>
          <a:p>
            <a:pPr marL="0" indent="0" algn="ctr">
              <a:spcBef>
                <a:spcPts val="0"/>
              </a:spcBef>
              <a:buNone/>
            </a:pPr>
            <a:r>
              <a:rPr lang="en-US" sz="2800" dirty="0" smtClean="0">
                <a:latin typeface="+mj-lt"/>
              </a:rPr>
              <a:t>will match our sample’s results</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Gallup Polls: 98% accuracy in Presidential elections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5300"/>
            <a:ext cx="9144000" cy="857250"/>
          </a:xfrm>
        </p:spPr>
        <p:txBody>
          <a:bodyPr>
            <a:normAutofit fontScale="90000"/>
          </a:bodyPr>
          <a:lstStyle/>
          <a:p>
            <a:pPr algn="ctr"/>
            <a:r>
              <a:rPr lang="en-US" sz="5000" dirty="0" smtClean="0">
                <a:latin typeface="+mj-lt"/>
              </a:rPr>
              <a:t>Statistics for eDiscovery</a:t>
            </a:r>
            <a:r>
              <a:rPr lang="en-US" dirty="0" smtClean="0">
                <a:latin typeface="+mj-lt"/>
              </a:rPr>
              <a:t/>
            </a:r>
            <a:br>
              <a:rPr lang="en-US" dirty="0" smtClean="0">
                <a:latin typeface="+mj-lt"/>
              </a:rPr>
            </a:br>
            <a:r>
              <a:rPr lang="en-US" sz="4000" dirty="0" smtClean="0">
                <a:latin typeface="+mj-lt"/>
              </a:rPr>
              <a:t>What’s The Catch?</a:t>
            </a:r>
            <a:endParaRPr lang="en-US" sz="4000" dirty="0">
              <a:latin typeface="+mj-lt"/>
            </a:endParaRPr>
          </a:p>
        </p:txBody>
      </p:sp>
      <p:sp>
        <p:nvSpPr>
          <p:cNvPr id="3" name="Content Placeholder 2"/>
          <p:cNvSpPr>
            <a:spLocks noGrp="1"/>
          </p:cNvSpPr>
          <p:nvPr>
            <p:ph idx="1"/>
          </p:nvPr>
        </p:nvSpPr>
        <p:spPr>
          <a:xfrm>
            <a:off x="566928" y="2038350"/>
            <a:ext cx="8001000" cy="2743199"/>
          </a:xfrm>
        </p:spPr>
        <p:txBody>
          <a:bodyPr>
            <a:noAutofit/>
          </a:bodyPr>
          <a:lstStyle/>
          <a:p>
            <a:pPr marL="0" indent="0" algn="ctr">
              <a:spcBef>
                <a:spcPts val="0"/>
              </a:spcBef>
              <a:buNone/>
            </a:pPr>
            <a:r>
              <a:rPr lang="en-US" sz="2800" dirty="0" smtClean="0">
                <a:latin typeface="+mj-lt"/>
              </a:rPr>
              <a:t>You can’t sample documents that you know</a:t>
            </a:r>
          </a:p>
          <a:p>
            <a:pPr marL="0" indent="0" algn="ctr">
              <a:spcBef>
                <a:spcPts val="0"/>
              </a:spcBef>
              <a:buNone/>
            </a:pPr>
            <a:r>
              <a:rPr lang="en-US" sz="2800" dirty="0" smtClean="0">
                <a:latin typeface="+mj-lt"/>
              </a:rPr>
              <a:t>for sure contain nothing of value</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.exe, .</a:t>
            </a:r>
            <a:r>
              <a:rPr lang="en-US" sz="2800" dirty="0" err="1" smtClean="0">
                <a:latin typeface="+mj-lt"/>
              </a:rPr>
              <a:t>dll</a:t>
            </a:r>
            <a:r>
              <a:rPr lang="en-US" sz="2800" dirty="0" smtClean="0">
                <a:latin typeface="+mj-lt"/>
              </a:rPr>
              <a:t>, etc.</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Let’s look at some real numbers!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692497"/>
          </a:xfrm>
        </p:spPr>
        <p:txBody>
          <a:bodyPr/>
          <a:lstStyle/>
          <a:p>
            <a:pPr algn="ctr"/>
            <a:r>
              <a:rPr lang="en-US" sz="4500" dirty="0" smtClean="0">
                <a:latin typeface="+mj-lt"/>
              </a:rPr>
              <a:t>Statistics for eDiscovery</a:t>
            </a:r>
            <a:endParaRPr lang="en-US" sz="4500" dirty="0">
              <a:latin typeface="+mj-lt"/>
            </a:endParaRPr>
          </a:p>
        </p:txBody>
      </p:sp>
      <p:sp>
        <p:nvSpPr>
          <p:cNvPr id="3" name="Content Placeholder 2"/>
          <p:cNvSpPr>
            <a:spLocks noGrp="1"/>
          </p:cNvSpPr>
          <p:nvPr>
            <p:ph idx="1"/>
          </p:nvPr>
        </p:nvSpPr>
        <p:spPr>
          <a:xfrm>
            <a:off x="566928" y="1268798"/>
            <a:ext cx="8001000" cy="3131752"/>
          </a:xfrm>
        </p:spPr>
        <p:txBody>
          <a:bodyPr>
            <a:normAutofit/>
          </a:bodyPr>
          <a:lstStyle/>
          <a:p>
            <a:pPr algn="ctr">
              <a:buNone/>
            </a:pPr>
            <a:r>
              <a:rPr lang="en-US" dirty="0" smtClean="0">
                <a:latin typeface="+mj-lt"/>
              </a:rPr>
              <a:t>Sample Sizes for Population of 1,000,000</a:t>
            </a:r>
          </a:p>
          <a:p>
            <a:pPr lvl="1"/>
            <a:endParaRPr lang="en-US" dirty="0" smtClean="0">
              <a:latin typeface="+mj-lt"/>
            </a:endParaRPr>
          </a:p>
          <a:p>
            <a:endParaRPr lang="en-US" dirty="0" smtClean="0">
              <a:latin typeface="+mj-lt"/>
            </a:endParaRPr>
          </a:p>
          <a:p>
            <a:endParaRPr lang="en-US" dirty="0">
              <a:latin typeface="+mj-lt"/>
            </a:endParaRPr>
          </a:p>
        </p:txBody>
      </p:sp>
      <p:graphicFrame>
        <p:nvGraphicFramePr>
          <p:cNvPr id="5" name="Chart 4"/>
          <p:cNvGraphicFramePr/>
          <p:nvPr/>
        </p:nvGraphicFramePr>
        <p:xfrm>
          <a:off x="457200" y="1504950"/>
          <a:ext cx="8229600" cy="29489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895600" y="4324350"/>
            <a:ext cx="1752600" cy="307777"/>
          </a:xfrm>
          <a:prstGeom prst="rect">
            <a:avLst/>
          </a:prstGeom>
          <a:noFill/>
        </p:spPr>
        <p:txBody>
          <a:bodyPr wrap="square" rtlCol="0">
            <a:spAutoFit/>
          </a:bodyPr>
          <a:lstStyle/>
          <a:p>
            <a:pPr algn="ctr"/>
            <a:r>
              <a:rPr lang="en-US" sz="1400" b="1" dirty="0" smtClean="0"/>
              <a:t>Margin of Error</a:t>
            </a:r>
            <a:endParaRPr lang="en-US" sz="1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1072134"/>
          </a:xfrm>
        </p:spPr>
        <p:txBody>
          <a:bodyPr>
            <a:noAutofit/>
          </a:bodyPr>
          <a:lstStyle/>
          <a:p>
            <a:pPr algn="ctr"/>
            <a:r>
              <a:rPr lang="en-US" sz="4500" dirty="0" smtClean="0">
                <a:latin typeface="+mj-lt"/>
              </a:rPr>
              <a:t>Where the Heck Did Those</a:t>
            </a:r>
            <a:br>
              <a:rPr lang="en-US" sz="4500" dirty="0" smtClean="0">
                <a:latin typeface="+mj-lt"/>
              </a:rPr>
            </a:br>
            <a:r>
              <a:rPr lang="en-US" sz="4500" dirty="0" smtClean="0">
                <a:latin typeface="+mj-lt"/>
              </a:rPr>
              <a:t>Numbers Come From?</a:t>
            </a:r>
            <a:endParaRPr lang="en-US" sz="4500" dirty="0">
              <a:latin typeface="+mj-lt"/>
            </a:endParaRPr>
          </a:p>
        </p:txBody>
      </p:sp>
      <p:sp>
        <p:nvSpPr>
          <p:cNvPr id="3" name="Content Placeholder 2"/>
          <p:cNvSpPr>
            <a:spLocks noGrp="1"/>
          </p:cNvSpPr>
          <p:nvPr>
            <p:ph idx="1"/>
          </p:nvPr>
        </p:nvSpPr>
        <p:spPr>
          <a:xfrm>
            <a:off x="457200" y="2038350"/>
            <a:ext cx="8229600" cy="2705100"/>
          </a:xfrm>
        </p:spPr>
        <p:txBody>
          <a:bodyPr>
            <a:normAutofit/>
          </a:bodyPr>
          <a:lstStyle/>
          <a:p>
            <a:pPr algn="ctr">
              <a:buNone/>
            </a:pPr>
            <a:r>
              <a:rPr lang="en-US" dirty="0" smtClean="0"/>
              <a:t>What does a 95% Confidence Level really mean?</a:t>
            </a:r>
          </a:p>
          <a:p>
            <a:pPr lvl="1"/>
            <a:endParaRPr lang="en-US" dirty="0" smtClean="0"/>
          </a:p>
          <a:p>
            <a:endParaRPr lang="en-US" dirty="0" smtClean="0"/>
          </a:p>
          <a:p>
            <a:endParaRPr lang="en-US" dirty="0"/>
          </a:p>
        </p:txBody>
      </p:sp>
      <p:pic>
        <p:nvPicPr>
          <p:cNvPr id="1028" name="Picture 4"/>
          <p:cNvPicPr>
            <a:picLocks noChangeAspect="1" noChangeArrowheads="1"/>
          </p:cNvPicPr>
          <p:nvPr/>
        </p:nvPicPr>
        <p:blipFill>
          <a:blip r:embed="rId3"/>
          <a:srcRect/>
          <a:stretch>
            <a:fillRect/>
          </a:stretch>
        </p:blipFill>
        <p:spPr bwMode="auto">
          <a:xfrm>
            <a:off x="2667000" y="2266951"/>
            <a:ext cx="3801905" cy="25371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1072134"/>
          </a:xfrm>
        </p:spPr>
        <p:txBody>
          <a:bodyPr anchor="t">
            <a:normAutofit/>
          </a:bodyPr>
          <a:lstStyle/>
          <a:p>
            <a:pPr algn="ctr"/>
            <a:r>
              <a:rPr lang="en-US" sz="4500" dirty="0" smtClean="0">
                <a:latin typeface="+mj-lt"/>
              </a:rPr>
              <a:t>Where eyes glaze over…</a:t>
            </a:r>
            <a:endParaRPr lang="en-US" sz="4500" dirty="0">
              <a:latin typeface="+mj-lt"/>
            </a:endParaRPr>
          </a:p>
        </p:txBody>
      </p:sp>
      <p:sp>
        <p:nvSpPr>
          <p:cNvPr id="3" name="Content Placeholder 2"/>
          <p:cNvSpPr>
            <a:spLocks noGrp="1"/>
          </p:cNvSpPr>
          <p:nvPr>
            <p:ph idx="1"/>
          </p:nvPr>
        </p:nvSpPr>
        <p:spPr>
          <a:xfrm>
            <a:off x="0" y="1504950"/>
            <a:ext cx="9144000" cy="2914650"/>
          </a:xfrm>
        </p:spPr>
        <p:txBody>
          <a:bodyPr>
            <a:normAutofit/>
          </a:bodyPr>
          <a:lstStyle/>
          <a:p>
            <a:pPr algn="ctr">
              <a:buNone/>
            </a:pPr>
            <a:r>
              <a:rPr lang="pt-BR" b="1" i="1" dirty="0" smtClean="0">
                <a:latin typeface="Courier New" pitchFamily="49" charset="0"/>
                <a:cs typeface="Courier New" pitchFamily="49" charset="0"/>
              </a:rPr>
              <a:t>x</a:t>
            </a:r>
            <a:r>
              <a:rPr lang="pt-BR" b="1" dirty="0" smtClean="0">
                <a:latin typeface="Courier New" pitchFamily="49" charset="0"/>
                <a:cs typeface="Courier New" pitchFamily="49" charset="0"/>
              </a:rPr>
              <a:t>=</a:t>
            </a:r>
            <a:r>
              <a:rPr lang="pt-BR" b="1" i="1" dirty="0" smtClean="0">
                <a:latin typeface="Courier New" pitchFamily="49" charset="0"/>
                <a:cs typeface="Courier New" pitchFamily="49" charset="0"/>
              </a:rPr>
              <a:t>Z</a:t>
            </a:r>
            <a:r>
              <a:rPr lang="pt-BR" b="1" dirty="0" smtClean="0">
                <a:latin typeface="Courier New" pitchFamily="49" charset="0"/>
                <a:cs typeface="Courier New" pitchFamily="49" charset="0"/>
              </a:rPr>
              <a:t>(</a:t>
            </a:r>
            <a:r>
              <a:rPr lang="pt-BR" b="1" i="1" baseline="30000" dirty="0" smtClean="0">
                <a:latin typeface="Courier New" pitchFamily="49" charset="0"/>
                <a:cs typeface="Courier New" pitchFamily="49" charset="0"/>
              </a:rPr>
              <a:t>c</a:t>
            </a:r>
            <a:r>
              <a:rPr lang="pt-BR" b="1" dirty="0" smtClean="0">
                <a:latin typeface="Courier New" pitchFamily="49" charset="0"/>
                <a:cs typeface="Courier New" pitchFamily="49" charset="0"/>
              </a:rPr>
              <a:t>/</a:t>
            </a:r>
            <a:r>
              <a:rPr lang="pt-BR" b="1" baseline="-25000" dirty="0" smtClean="0">
                <a:latin typeface="Courier New" pitchFamily="49" charset="0"/>
                <a:cs typeface="Courier New" pitchFamily="49" charset="0"/>
              </a:rPr>
              <a:t>100</a:t>
            </a:r>
            <a:r>
              <a:rPr lang="pt-BR" b="1" dirty="0" smtClean="0">
                <a:latin typeface="Courier New" pitchFamily="49" charset="0"/>
                <a:cs typeface="Courier New" pitchFamily="49" charset="0"/>
              </a:rPr>
              <a:t>)</a:t>
            </a:r>
            <a:r>
              <a:rPr lang="pt-BR" b="1" baseline="30000" dirty="0" smtClean="0">
                <a:latin typeface="Courier New" pitchFamily="49" charset="0"/>
                <a:cs typeface="Courier New" pitchFamily="49" charset="0"/>
              </a:rPr>
              <a:t>2</a:t>
            </a:r>
            <a:r>
              <a:rPr lang="pt-BR" b="1" i="1" dirty="0" smtClean="0">
                <a:latin typeface="Courier New" pitchFamily="49" charset="0"/>
                <a:cs typeface="Courier New" pitchFamily="49" charset="0"/>
              </a:rPr>
              <a:t>r</a:t>
            </a:r>
            <a:r>
              <a:rPr lang="pt-BR" b="1" dirty="0" smtClean="0">
                <a:latin typeface="Courier New" pitchFamily="49" charset="0"/>
                <a:cs typeface="Courier New" pitchFamily="49" charset="0"/>
              </a:rPr>
              <a:t>(100-</a:t>
            </a:r>
            <a:r>
              <a:rPr lang="pt-BR" b="1" i="1" dirty="0" smtClean="0">
                <a:latin typeface="Courier New" pitchFamily="49" charset="0"/>
                <a:cs typeface="Courier New" pitchFamily="49" charset="0"/>
              </a:rPr>
              <a:t>r</a:t>
            </a:r>
            <a:r>
              <a:rPr lang="pt-BR" b="1" dirty="0" smtClean="0">
                <a:latin typeface="Courier New" pitchFamily="49" charset="0"/>
                <a:cs typeface="Courier New" pitchFamily="49" charset="0"/>
              </a:rPr>
              <a:t>)</a:t>
            </a:r>
          </a:p>
          <a:p>
            <a:pPr algn="ctr">
              <a:buNone/>
            </a:pPr>
            <a:r>
              <a:rPr lang="pt-BR" b="1" i="1" dirty="0" smtClean="0">
                <a:latin typeface="Courier New" pitchFamily="49" charset="0"/>
                <a:cs typeface="Courier New" pitchFamily="49" charset="0"/>
              </a:rPr>
              <a:t>n</a:t>
            </a:r>
            <a:r>
              <a:rPr lang="pt-BR" b="1" dirty="0" smtClean="0">
                <a:latin typeface="Courier New" pitchFamily="49" charset="0"/>
                <a:cs typeface="Courier New" pitchFamily="49" charset="0"/>
              </a:rPr>
              <a:t>=</a:t>
            </a:r>
            <a:r>
              <a:rPr lang="pt-BR" b="1" i="1" baseline="30000" dirty="0" smtClean="0">
                <a:latin typeface="Courier New" pitchFamily="49" charset="0"/>
                <a:cs typeface="Courier New" pitchFamily="49" charset="0"/>
              </a:rPr>
              <a:t>N x</a:t>
            </a:r>
            <a:r>
              <a:rPr lang="pt-BR" b="1" dirty="0" smtClean="0">
                <a:latin typeface="Courier New" pitchFamily="49" charset="0"/>
                <a:cs typeface="Courier New" pitchFamily="49" charset="0"/>
              </a:rPr>
              <a:t>/</a:t>
            </a:r>
            <a:r>
              <a:rPr lang="pt-BR" b="1" baseline="-25000" dirty="0" smtClean="0">
                <a:latin typeface="Courier New" pitchFamily="49" charset="0"/>
                <a:cs typeface="Courier New" pitchFamily="49" charset="0"/>
              </a:rPr>
              <a:t>((</a:t>
            </a:r>
            <a:r>
              <a:rPr lang="pt-BR" b="1" i="1" baseline="-25000" dirty="0" smtClean="0">
                <a:latin typeface="Courier New" pitchFamily="49" charset="0"/>
                <a:cs typeface="Courier New" pitchFamily="49" charset="0"/>
              </a:rPr>
              <a:t>N</a:t>
            </a:r>
            <a:r>
              <a:rPr lang="pt-BR" b="1" baseline="-25000" dirty="0" smtClean="0">
                <a:latin typeface="Courier New" pitchFamily="49" charset="0"/>
                <a:cs typeface="Courier New" pitchFamily="49" charset="0"/>
              </a:rPr>
              <a:t>-1)</a:t>
            </a:r>
            <a:r>
              <a:rPr lang="pt-BR" b="1" i="1" baseline="-25000" dirty="0" smtClean="0">
                <a:latin typeface="Courier New" pitchFamily="49" charset="0"/>
                <a:cs typeface="Courier New" pitchFamily="49" charset="0"/>
              </a:rPr>
              <a:t>E</a:t>
            </a:r>
            <a:r>
              <a:rPr lang="pt-BR" b="1" baseline="30000" dirty="0" smtClean="0">
                <a:latin typeface="Courier New" pitchFamily="49" charset="0"/>
                <a:cs typeface="Courier New" pitchFamily="49" charset="0"/>
              </a:rPr>
              <a:t>2</a:t>
            </a:r>
            <a:r>
              <a:rPr lang="pt-BR" b="1" baseline="-25000" dirty="0" smtClean="0">
                <a:latin typeface="Courier New" pitchFamily="49" charset="0"/>
                <a:cs typeface="Courier New" pitchFamily="49" charset="0"/>
              </a:rPr>
              <a:t> + </a:t>
            </a:r>
            <a:r>
              <a:rPr lang="pt-BR" b="1" i="1" baseline="-25000" dirty="0" smtClean="0">
                <a:latin typeface="Courier New" pitchFamily="49" charset="0"/>
                <a:cs typeface="Courier New" pitchFamily="49" charset="0"/>
              </a:rPr>
              <a:t>x</a:t>
            </a:r>
            <a:r>
              <a:rPr lang="pt-BR" b="1" baseline="-25000" dirty="0" smtClean="0">
                <a:latin typeface="Courier New" pitchFamily="49" charset="0"/>
                <a:cs typeface="Courier New" pitchFamily="49" charset="0"/>
              </a:rPr>
              <a:t>)</a:t>
            </a:r>
          </a:p>
          <a:p>
            <a:pPr algn="ctr">
              <a:buNone/>
            </a:pPr>
            <a:r>
              <a:rPr lang="pt-BR" b="1" i="1" dirty="0" smtClean="0">
                <a:latin typeface="Courier New" pitchFamily="49" charset="0"/>
                <a:cs typeface="Courier New" pitchFamily="49" charset="0"/>
              </a:rPr>
              <a:t>E</a:t>
            </a:r>
            <a:r>
              <a:rPr lang="pt-BR" b="1" dirty="0" smtClean="0">
                <a:latin typeface="Courier New" pitchFamily="49" charset="0"/>
                <a:cs typeface="Courier New" pitchFamily="49" charset="0"/>
              </a:rPr>
              <a:t>=Sqrt[</a:t>
            </a:r>
            <a:r>
              <a:rPr lang="pt-BR" b="1" baseline="30000" dirty="0" smtClean="0">
                <a:latin typeface="Courier New" pitchFamily="49" charset="0"/>
                <a:cs typeface="Courier New" pitchFamily="49" charset="0"/>
              </a:rPr>
              <a:t>(</a:t>
            </a:r>
            <a:r>
              <a:rPr lang="pt-BR" b="1" i="1" baseline="30000" dirty="0" smtClean="0">
                <a:latin typeface="Courier New" pitchFamily="49" charset="0"/>
                <a:cs typeface="Courier New" pitchFamily="49" charset="0"/>
              </a:rPr>
              <a:t>N</a:t>
            </a:r>
            <a:r>
              <a:rPr lang="pt-BR" b="1" baseline="30000" dirty="0" smtClean="0">
                <a:latin typeface="Courier New" pitchFamily="49" charset="0"/>
                <a:cs typeface="Courier New" pitchFamily="49" charset="0"/>
              </a:rPr>
              <a:t> - </a:t>
            </a:r>
            <a:r>
              <a:rPr lang="pt-BR" b="1" i="1" baseline="30000" dirty="0" smtClean="0">
                <a:latin typeface="Courier New" pitchFamily="49" charset="0"/>
                <a:cs typeface="Courier New" pitchFamily="49" charset="0"/>
              </a:rPr>
              <a:t>n</a:t>
            </a:r>
            <a:r>
              <a:rPr lang="pt-BR" b="1" baseline="30000" dirty="0" smtClean="0">
                <a:latin typeface="Courier New" pitchFamily="49" charset="0"/>
                <a:cs typeface="Courier New" pitchFamily="49" charset="0"/>
              </a:rPr>
              <a:t>)</a:t>
            </a:r>
            <a:r>
              <a:rPr lang="pt-BR" b="1" i="1" baseline="30000" dirty="0" smtClean="0">
                <a:latin typeface="Courier New" pitchFamily="49" charset="0"/>
                <a:cs typeface="Courier New" pitchFamily="49" charset="0"/>
              </a:rPr>
              <a:t>x</a:t>
            </a:r>
            <a:r>
              <a:rPr lang="pt-BR" b="1" dirty="0" smtClean="0">
                <a:latin typeface="Courier New" pitchFamily="49" charset="0"/>
                <a:cs typeface="Courier New" pitchFamily="49" charset="0"/>
              </a:rPr>
              <a:t>/</a:t>
            </a:r>
            <a:r>
              <a:rPr lang="pt-BR" b="1" i="1" baseline="-25000" dirty="0" smtClean="0">
                <a:latin typeface="Courier New" pitchFamily="49" charset="0"/>
                <a:cs typeface="Courier New" pitchFamily="49" charset="0"/>
              </a:rPr>
              <a:t>n</a:t>
            </a:r>
            <a:r>
              <a:rPr lang="pt-BR" b="1" baseline="-25000" dirty="0" smtClean="0">
                <a:latin typeface="Courier New" pitchFamily="49" charset="0"/>
                <a:cs typeface="Courier New" pitchFamily="49" charset="0"/>
              </a:rPr>
              <a:t>(</a:t>
            </a:r>
            <a:r>
              <a:rPr lang="pt-BR" b="1" i="1" baseline="-25000" dirty="0" smtClean="0">
                <a:latin typeface="Courier New" pitchFamily="49" charset="0"/>
                <a:cs typeface="Courier New" pitchFamily="49" charset="0"/>
              </a:rPr>
              <a:t>N</a:t>
            </a:r>
            <a:r>
              <a:rPr lang="pt-BR" b="1" baseline="-25000" dirty="0" smtClean="0">
                <a:latin typeface="Courier New" pitchFamily="49" charset="0"/>
                <a:cs typeface="Courier New" pitchFamily="49" charset="0"/>
              </a:rPr>
              <a:t>-1)</a:t>
            </a:r>
            <a:r>
              <a:rPr lang="pt-BR" b="1" dirty="0" smtClean="0">
                <a:latin typeface="Courier New" pitchFamily="49" charset="0"/>
                <a:cs typeface="Courier New" pitchFamily="49" charset="0"/>
              </a:rPr>
              <a:t>]</a:t>
            </a:r>
          </a:p>
          <a:p>
            <a:pPr algn="ctr">
              <a:buNone/>
            </a:pPr>
            <a:endParaRPr lang="pt-BR" b="1" dirty="0" smtClean="0">
              <a:latin typeface="Courier New" pitchFamily="49" charset="0"/>
              <a:cs typeface="Courier New" pitchFamily="49" charset="0"/>
            </a:endParaRPr>
          </a:p>
          <a:p>
            <a:pPr algn="ctr">
              <a:buNone/>
            </a:pPr>
            <a:r>
              <a:rPr lang="pt-BR" b="1" i="1" dirty="0" smtClean="0">
                <a:latin typeface="Courier New" pitchFamily="49" charset="0"/>
                <a:cs typeface="Courier New" pitchFamily="49" charset="0"/>
              </a:rPr>
              <a:t>Z</a:t>
            </a:r>
            <a:r>
              <a:rPr lang="pt-BR" b="1" dirty="0" smtClean="0">
                <a:latin typeface="Courier New" pitchFamily="49" charset="0"/>
                <a:cs typeface="Courier New" pitchFamily="49" charset="0"/>
              </a:rPr>
              <a:t>(</a:t>
            </a:r>
            <a:r>
              <a:rPr lang="pt-BR" b="1" i="1" baseline="30000" dirty="0" smtClean="0">
                <a:latin typeface="Courier New" pitchFamily="49" charset="0"/>
                <a:cs typeface="Courier New" pitchFamily="49" charset="0"/>
              </a:rPr>
              <a:t>c</a:t>
            </a:r>
            <a:r>
              <a:rPr lang="pt-BR" b="1" dirty="0" smtClean="0">
                <a:latin typeface="Courier New" pitchFamily="49" charset="0"/>
                <a:cs typeface="Courier New" pitchFamily="49" charset="0"/>
              </a:rPr>
              <a:t>/</a:t>
            </a:r>
            <a:r>
              <a:rPr lang="pt-BR" b="1" baseline="-25000" dirty="0" smtClean="0">
                <a:latin typeface="Courier New" pitchFamily="49" charset="0"/>
                <a:cs typeface="Courier New" pitchFamily="49" charset="0"/>
              </a:rPr>
              <a:t>100</a:t>
            </a:r>
            <a:r>
              <a:rPr lang="pt-BR" b="1" dirty="0" smtClean="0">
                <a:latin typeface="Courier New" pitchFamily="49" charset="0"/>
                <a:cs typeface="Courier New" pitchFamily="49" charset="0"/>
              </a:rPr>
              <a:t>)</a:t>
            </a:r>
            <a:endParaRPr lang="pl-PL" b="1" dirty="0" smtClean="0">
              <a:latin typeface="Courier New" pitchFamily="49" charset="0"/>
              <a:cs typeface="Courier New" pitchFamily="49" charset="0"/>
            </a:endParaRPr>
          </a:p>
          <a:p>
            <a:pPr algn="ctr">
              <a:buNone/>
            </a:pPr>
            <a:r>
              <a:rPr lang="pl-PL" b="1" dirty="0" smtClean="0">
                <a:latin typeface="Courier New" pitchFamily="49" charset="0"/>
                <a:cs typeface="Courier New" pitchFamily="49" charset="0"/>
              </a:rPr>
              <a:t>90%	1.645</a:t>
            </a:r>
          </a:p>
          <a:p>
            <a:pPr algn="ctr">
              <a:buNone/>
            </a:pPr>
            <a:r>
              <a:rPr lang="pl-PL" b="1" dirty="0" smtClean="0">
                <a:latin typeface="Courier New" pitchFamily="49" charset="0"/>
                <a:cs typeface="Courier New" pitchFamily="49" charset="0"/>
              </a:rPr>
              <a:t>95%</a:t>
            </a:r>
            <a:r>
              <a:rPr lang="en-US" b="1" dirty="0" smtClean="0">
                <a:latin typeface="Courier New" pitchFamily="49" charset="0"/>
                <a:cs typeface="Courier New" pitchFamily="49" charset="0"/>
              </a:rPr>
              <a:t>	</a:t>
            </a:r>
            <a:r>
              <a:rPr lang="pl-PL" b="1" dirty="0" smtClean="0">
                <a:latin typeface="Courier New" pitchFamily="49" charset="0"/>
                <a:cs typeface="Courier New" pitchFamily="49" charset="0"/>
              </a:rPr>
              <a:t>1.960</a:t>
            </a:r>
          </a:p>
          <a:p>
            <a:pPr algn="ctr">
              <a:buNone/>
            </a:pPr>
            <a:r>
              <a:rPr lang="pl-PL" b="1" dirty="0" smtClean="0">
                <a:latin typeface="Courier New" pitchFamily="49" charset="0"/>
                <a:cs typeface="Courier New" pitchFamily="49" charset="0"/>
              </a:rPr>
              <a:t>99%	2.576</a:t>
            </a:r>
            <a:endParaRPr lang="en-US" b="1"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338554"/>
          </a:xfrm>
        </p:spPr>
        <p:txBody>
          <a:bodyPr>
            <a:noAutofit/>
          </a:bodyPr>
          <a:lstStyle/>
          <a:p>
            <a:pPr algn="ctr"/>
            <a:r>
              <a:rPr lang="en-US" sz="4500" dirty="0" smtClean="0">
                <a:latin typeface="+mj-lt"/>
              </a:rPr>
              <a:t>[Scaling] Statistics for eDiscovery</a:t>
            </a:r>
            <a:endParaRPr lang="en-US" sz="4500" dirty="0">
              <a:latin typeface="+mj-lt"/>
            </a:endParaRPr>
          </a:p>
        </p:txBody>
      </p:sp>
      <p:sp>
        <p:nvSpPr>
          <p:cNvPr id="3" name="Content Placeholder 2"/>
          <p:cNvSpPr>
            <a:spLocks noGrp="1"/>
          </p:cNvSpPr>
          <p:nvPr>
            <p:ph idx="1"/>
          </p:nvPr>
        </p:nvSpPr>
        <p:spPr/>
        <p:txBody>
          <a:bodyPr>
            <a:normAutofit/>
          </a:bodyPr>
          <a:lstStyle/>
          <a:p>
            <a:pPr lvl="1">
              <a:buNone/>
            </a:pPr>
            <a:endParaRPr lang="en-US" dirty="0" smtClean="0"/>
          </a:p>
          <a:p>
            <a:endParaRPr lang="en-US" dirty="0" smtClean="0"/>
          </a:p>
          <a:p>
            <a:endParaRPr lang="en-US" dirty="0"/>
          </a:p>
        </p:txBody>
      </p:sp>
      <p:graphicFrame>
        <p:nvGraphicFramePr>
          <p:cNvPr id="4" name="Chart 3"/>
          <p:cNvGraphicFramePr/>
          <p:nvPr/>
        </p:nvGraphicFramePr>
        <p:xfrm>
          <a:off x="457200" y="1200150"/>
          <a:ext cx="8229600" cy="3429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733800" y="4476750"/>
            <a:ext cx="1752600" cy="307777"/>
          </a:xfrm>
          <a:prstGeom prst="rect">
            <a:avLst/>
          </a:prstGeom>
          <a:noFill/>
        </p:spPr>
        <p:txBody>
          <a:bodyPr wrap="square" rtlCol="0">
            <a:spAutoFit/>
          </a:bodyPr>
          <a:lstStyle/>
          <a:p>
            <a:pPr algn="ctr"/>
            <a:r>
              <a:rPr lang="en-US" sz="1400" b="1" dirty="0" smtClean="0"/>
              <a:t>Population Size</a:t>
            </a:r>
            <a:endParaRPr lang="en-US" sz="1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Why do we need Statistics?</a:t>
            </a:r>
            <a:r>
              <a:rPr lang="en-US" dirty="0" smtClean="0">
                <a:latin typeface="+mj-lt"/>
              </a:rPr>
              <a:t/>
            </a:r>
            <a:br>
              <a:rPr lang="en-US" dirty="0" smtClean="0">
                <a:latin typeface="+mj-lt"/>
              </a:rPr>
            </a:br>
            <a:r>
              <a:rPr lang="en-US" sz="4000" dirty="0" smtClean="0">
                <a:latin typeface="+mj-lt"/>
              </a:rPr>
              <a:t>(Ensuring Quality in eDiscovery)</a:t>
            </a:r>
            <a:endParaRPr lang="en-US" sz="4000" dirty="0">
              <a:latin typeface="+mj-lt"/>
            </a:endParaRPr>
          </a:p>
        </p:txBody>
      </p:sp>
      <p:sp>
        <p:nvSpPr>
          <p:cNvPr id="3" name="Content Placeholder 2"/>
          <p:cNvSpPr>
            <a:spLocks noGrp="1"/>
          </p:cNvSpPr>
          <p:nvPr>
            <p:ph idx="1"/>
          </p:nvPr>
        </p:nvSpPr>
        <p:spPr>
          <a:xfrm>
            <a:off x="566928" y="2038349"/>
            <a:ext cx="8001000" cy="2590801"/>
          </a:xfrm>
        </p:spPr>
        <p:txBody>
          <a:bodyPr>
            <a:noAutofit/>
          </a:bodyPr>
          <a:lstStyle/>
          <a:p>
            <a:pPr marL="0" indent="0" algn="ctr">
              <a:spcBef>
                <a:spcPts val="0"/>
              </a:spcBef>
              <a:buNone/>
            </a:pPr>
            <a:r>
              <a:rPr lang="en-US" sz="3600" dirty="0" smtClean="0">
                <a:latin typeface="+mj-lt"/>
              </a:rPr>
              <a:t>Professional standards</a:t>
            </a:r>
          </a:p>
          <a:p>
            <a:pPr marL="0" indent="0" algn="ctr">
              <a:spcBef>
                <a:spcPts val="0"/>
              </a:spcBef>
              <a:buNone/>
            </a:pPr>
            <a:endParaRPr lang="en-US" sz="2400" dirty="0" smtClean="0">
              <a:latin typeface="+mj-lt"/>
            </a:endParaRPr>
          </a:p>
          <a:p>
            <a:pPr marL="0" indent="0" algn="ctr">
              <a:spcBef>
                <a:spcPts val="0"/>
              </a:spcBef>
              <a:buNone/>
            </a:pPr>
            <a:r>
              <a:rPr lang="en-US" sz="3600" dirty="0" smtClean="0">
                <a:latin typeface="+mj-lt"/>
              </a:rPr>
              <a:t>Savvy judges </a:t>
            </a:r>
            <a:r>
              <a:rPr lang="en-US" sz="3600" dirty="0" smtClean="0">
                <a:latin typeface="+mj-lt"/>
              </a:rPr>
              <a:t>require </a:t>
            </a:r>
            <a:r>
              <a:rPr lang="en-US" sz="3600" dirty="0" smtClean="0">
                <a:latin typeface="+mj-lt"/>
              </a:rPr>
              <a:t>sampling</a:t>
            </a:r>
          </a:p>
          <a:p>
            <a:pPr marL="0" indent="0" algn="ctr">
              <a:spcBef>
                <a:spcPts val="0"/>
              </a:spcBef>
              <a:buNone/>
            </a:pPr>
            <a:endParaRPr lang="en-US" sz="2400" dirty="0" smtClean="0">
              <a:latin typeface="+mj-lt"/>
            </a:endParaRPr>
          </a:p>
          <a:p>
            <a:pPr marL="0" indent="0" algn="ctr">
              <a:spcBef>
                <a:spcPts val="0"/>
              </a:spcBef>
              <a:buNone/>
            </a:pPr>
            <a:r>
              <a:rPr lang="en-US" sz="3600" dirty="0" smtClean="0">
                <a:latin typeface="+mj-lt"/>
              </a:rPr>
              <a:t>Defensibility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Autofit/>
          </a:bodyPr>
          <a:lstStyle/>
          <a:p>
            <a:pPr algn="ctr"/>
            <a:r>
              <a:rPr lang="en-US" sz="4500" dirty="0" smtClean="0">
                <a:latin typeface="+mj-lt"/>
              </a:rPr>
              <a:t>[Scaling] Statistics for eDiscovery</a:t>
            </a:r>
            <a:endParaRPr lang="en-US" sz="4500" dirty="0">
              <a:latin typeface="+mj-lt"/>
            </a:endParaRPr>
          </a:p>
        </p:txBody>
      </p:sp>
      <p:sp>
        <p:nvSpPr>
          <p:cNvPr id="3" name="Content Placeholder 2"/>
          <p:cNvSpPr>
            <a:spLocks noGrp="1"/>
          </p:cNvSpPr>
          <p:nvPr>
            <p:ph idx="1"/>
          </p:nvPr>
        </p:nvSpPr>
        <p:spPr>
          <a:xfrm>
            <a:off x="0" y="1352550"/>
            <a:ext cx="9144000" cy="3428999"/>
          </a:xfrm>
        </p:spPr>
        <p:txBody>
          <a:bodyPr>
            <a:noAutofit/>
          </a:bodyPr>
          <a:lstStyle/>
          <a:p>
            <a:pPr algn="ctr">
              <a:spcBef>
                <a:spcPts val="0"/>
              </a:spcBef>
              <a:buNone/>
            </a:pPr>
            <a:r>
              <a:rPr lang="en-US" sz="2800" dirty="0" smtClean="0">
                <a:latin typeface="+mj-lt"/>
              </a:rPr>
              <a:t>“Every cook knows that it only takes a single sip from</a:t>
            </a:r>
          </a:p>
          <a:p>
            <a:pPr algn="ctr">
              <a:spcBef>
                <a:spcPts val="0"/>
              </a:spcBef>
              <a:buNone/>
            </a:pPr>
            <a:r>
              <a:rPr lang="en-US" sz="2800" dirty="0" smtClean="0">
                <a:latin typeface="+mj-lt"/>
              </a:rPr>
              <a:t>a well-stirred soup to determine the taste.”</a:t>
            </a:r>
          </a:p>
          <a:p>
            <a:pPr algn="ctr">
              <a:spcBef>
                <a:spcPts val="0"/>
              </a:spcBef>
              <a:buNone/>
            </a:pPr>
            <a:endParaRPr lang="en-US" sz="2800" dirty="0" smtClean="0">
              <a:latin typeface="+mj-lt"/>
            </a:endParaRPr>
          </a:p>
          <a:p>
            <a:pPr algn="ctr">
              <a:spcBef>
                <a:spcPts val="0"/>
              </a:spcBef>
              <a:buNone/>
            </a:pPr>
            <a:r>
              <a:rPr lang="en-US" sz="2800" dirty="0" smtClean="0">
                <a:latin typeface="+mj-lt"/>
              </a:rPr>
              <a:t>You can visualize what happens</a:t>
            </a:r>
          </a:p>
          <a:p>
            <a:pPr algn="ctr">
              <a:spcBef>
                <a:spcPts val="0"/>
              </a:spcBef>
              <a:buNone/>
            </a:pPr>
            <a:r>
              <a:rPr lang="en-US" sz="2800" dirty="0" smtClean="0">
                <a:latin typeface="+mj-lt"/>
              </a:rPr>
              <a:t>when the soup is poorly stirred.</a:t>
            </a:r>
          </a:p>
          <a:p>
            <a:pPr algn="ctr">
              <a:spcBef>
                <a:spcPts val="0"/>
              </a:spcBef>
              <a:buNone/>
            </a:pPr>
            <a:endParaRPr lang="en-US" sz="2800" dirty="0" smtClean="0">
              <a:latin typeface="+mj-lt"/>
            </a:endParaRPr>
          </a:p>
          <a:p>
            <a:pPr algn="ctr">
              <a:spcBef>
                <a:spcPts val="0"/>
              </a:spcBef>
              <a:buNone/>
            </a:pPr>
            <a:r>
              <a:rPr lang="en-US" sz="2800" dirty="0" smtClean="0">
                <a:latin typeface="+mj-lt"/>
              </a:rPr>
              <a:t>A single sip is sufficient both for a</a:t>
            </a:r>
          </a:p>
          <a:p>
            <a:pPr algn="ctr">
              <a:spcBef>
                <a:spcPts val="0"/>
              </a:spcBef>
              <a:buNone/>
            </a:pPr>
            <a:r>
              <a:rPr lang="en-US" sz="2800" dirty="0" smtClean="0">
                <a:latin typeface="+mj-lt"/>
              </a:rPr>
              <a:t>small pot and a large pot.</a:t>
            </a:r>
            <a:endParaRPr lang="en-US" sz="2800" dirty="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A Recent Experience with Sampling</a:t>
            </a:r>
            <a:r>
              <a:rPr lang="en-US" dirty="0" smtClean="0">
                <a:latin typeface="+mj-lt"/>
              </a:rPr>
              <a:t/>
            </a:r>
            <a:br>
              <a:rPr lang="en-US" dirty="0" smtClean="0">
                <a:latin typeface="+mj-lt"/>
              </a:rPr>
            </a:br>
            <a:r>
              <a:rPr lang="en-US" sz="4000" dirty="0" smtClean="0">
                <a:latin typeface="+mj-lt"/>
              </a:rPr>
              <a:t>Filtering Selection</a:t>
            </a:r>
            <a:endParaRPr lang="en-US" sz="4000" dirty="0">
              <a:latin typeface="+mj-lt"/>
            </a:endParaRPr>
          </a:p>
        </p:txBody>
      </p:sp>
      <p:sp>
        <p:nvSpPr>
          <p:cNvPr id="3" name="Content Placeholder 2"/>
          <p:cNvSpPr>
            <a:spLocks noGrp="1"/>
          </p:cNvSpPr>
          <p:nvPr>
            <p:ph idx="1"/>
          </p:nvPr>
        </p:nvSpPr>
        <p:spPr>
          <a:xfrm>
            <a:off x="0" y="2038350"/>
            <a:ext cx="9144000" cy="2743199"/>
          </a:xfrm>
        </p:spPr>
        <p:txBody>
          <a:bodyPr>
            <a:noAutofit/>
          </a:bodyPr>
          <a:lstStyle/>
          <a:p>
            <a:pPr marL="0" indent="0" algn="ctr">
              <a:spcBef>
                <a:spcPts val="0"/>
              </a:spcBef>
              <a:buNone/>
            </a:pPr>
            <a:r>
              <a:rPr lang="en-US" sz="2800" dirty="0" smtClean="0">
                <a:latin typeface="+mj-lt"/>
              </a:rPr>
              <a:t>Finding a </a:t>
            </a:r>
            <a:r>
              <a:rPr lang="en-US" sz="2800" i="1" dirty="0" smtClean="0">
                <a:latin typeface="+mj-lt"/>
              </a:rPr>
              <a:t>good </a:t>
            </a:r>
            <a:r>
              <a:rPr lang="en-US" sz="2800" dirty="0" smtClean="0">
                <a:latin typeface="+mj-lt"/>
              </a:rPr>
              <a:t>search method is difficult</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Who chooses search terms?</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Requires iterative testing and validation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A Recent Experience with Sampling</a:t>
            </a:r>
            <a:r>
              <a:rPr lang="en-US" dirty="0" smtClean="0">
                <a:latin typeface="+mj-lt"/>
              </a:rPr>
              <a:t/>
            </a:r>
            <a:br>
              <a:rPr lang="en-US" dirty="0" smtClean="0">
                <a:latin typeface="+mj-lt"/>
              </a:rPr>
            </a:br>
            <a:r>
              <a:rPr lang="en-US" sz="4000" dirty="0" smtClean="0">
                <a:latin typeface="+mj-lt"/>
              </a:rPr>
              <a:t>Validating Filters</a:t>
            </a:r>
            <a:endParaRPr lang="en-US" sz="4000" dirty="0">
              <a:latin typeface="+mj-lt"/>
            </a:endParaRPr>
          </a:p>
        </p:txBody>
      </p:sp>
      <p:sp>
        <p:nvSpPr>
          <p:cNvPr id="3" name="Content Placeholder 2"/>
          <p:cNvSpPr>
            <a:spLocks noGrp="1"/>
          </p:cNvSpPr>
          <p:nvPr>
            <p:ph idx="1"/>
          </p:nvPr>
        </p:nvSpPr>
        <p:spPr>
          <a:xfrm>
            <a:off x="0" y="1885950"/>
            <a:ext cx="9144000" cy="2895599"/>
          </a:xfrm>
        </p:spPr>
        <p:txBody>
          <a:bodyPr>
            <a:normAutofit fontScale="77500" lnSpcReduction="20000"/>
          </a:bodyPr>
          <a:lstStyle/>
          <a:p>
            <a:pPr indent="0" algn="ctr">
              <a:spcBef>
                <a:spcPts val="0"/>
              </a:spcBef>
              <a:buNone/>
            </a:pPr>
            <a:r>
              <a:rPr lang="en-US" sz="3600" dirty="0" smtClean="0">
                <a:latin typeface="+mj-lt"/>
              </a:rPr>
              <a:t>Began with around 10,000,000 documents</a:t>
            </a:r>
          </a:p>
          <a:p>
            <a:pPr indent="0" algn="ctr">
              <a:spcBef>
                <a:spcPts val="0"/>
              </a:spcBef>
              <a:buNone/>
            </a:pPr>
            <a:endParaRPr lang="en-US" sz="3600" dirty="0" smtClean="0">
              <a:latin typeface="+mj-lt"/>
            </a:endParaRPr>
          </a:p>
          <a:p>
            <a:pPr marL="0" indent="0" algn="ctr">
              <a:spcBef>
                <a:spcPts val="0"/>
              </a:spcBef>
              <a:buNone/>
            </a:pPr>
            <a:r>
              <a:rPr lang="en-US" sz="3600" dirty="0" smtClean="0">
                <a:latin typeface="+mj-lt"/>
              </a:rPr>
              <a:t>A 99% confidence level with a ± 2% confidence interval </a:t>
            </a:r>
            <a:br>
              <a:rPr lang="en-US" sz="3600" dirty="0" smtClean="0">
                <a:latin typeface="+mj-lt"/>
              </a:rPr>
            </a:br>
            <a:r>
              <a:rPr lang="en-US" sz="3600" dirty="0" smtClean="0">
                <a:latin typeface="+mj-lt"/>
              </a:rPr>
              <a:t>dictated a sample size of </a:t>
            </a:r>
            <a:r>
              <a:rPr lang="en-US" sz="3600" u="sng" dirty="0" smtClean="0">
                <a:latin typeface="+mj-lt"/>
              </a:rPr>
              <a:t>4,150 documents</a:t>
            </a:r>
          </a:p>
          <a:p>
            <a:pPr indent="0" algn="ctr">
              <a:spcBef>
                <a:spcPts val="0"/>
              </a:spcBef>
              <a:buNone/>
            </a:pPr>
            <a:endParaRPr lang="en-US" sz="3600" dirty="0" smtClean="0">
              <a:latin typeface="+mj-lt"/>
            </a:endParaRPr>
          </a:p>
          <a:p>
            <a:pPr indent="0" algn="ctr">
              <a:spcBef>
                <a:spcPts val="0"/>
              </a:spcBef>
              <a:buNone/>
            </a:pPr>
            <a:r>
              <a:rPr lang="en-US" sz="3600" dirty="0" smtClean="0">
                <a:latin typeface="+mj-lt"/>
              </a:rPr>
              <a:t>Chose a </a:t>
            </a:r>
            <a:r>
              <a:rPr lang="en-US" sz="3600" i="1" dirty="0" smtClean="0">
                <a:latin typeface="+mj-lt"/>
              </a:rPr>
              <a:t>random </a:t>
            </a:r>
            <a:r>
              <a:rPr lang="en-US" sz="3600" dirty="0" smtClean="0">
                <a:latin typeface="+mj-lt"/>
              </a:rPr>
              <a:t>sample and searched</a:t>
            </a:r>
          </a:p>
          <a:p>
            <a:pPr indent="0" algn="ctr">
              <a:spcBef>
                <a:spcPts val="0"/>
              </a:spcBef>
              <a:buNone/>
            </a:pPr>
            <a:endParaRPr lang="en-US" sz="3600" dirty="0" smtClean="0">
              <a:latin typeface="+mj-lt"/>
            </a:endParaRPr>
          </a:p>
          <a:p>
            <a:pPr indent="0" algn="ctr">
              <a:spcBef>
                <a:spcPts val="0"/>
              </a:spcBef>
              <a:buNone/>
            </a:pPr>
            <a:r>
              <a:rPr lang="en-US" sz="3600" dirty="0" smtClean="0">
                <a:latin typeface="+mj-lt"/>
              </a:rPr>
              <a:t>Reviewed </a:t>
            </a:r>
            <a:r>
              <a:rPr lang="en-US" sz="3600" i="1" dirty="0" smtClean="0">
                <a:latin typeface="+mj-lt"/>
              </a:rPr>
              <a:t>all </a:t>
            </a:r>
            <a:r>
              <a:rPr lang="en-US" sz="3600" dirty="0" smtClean="0">
                <a:latin typeface="+mj-lt"/>
              </a:rPr>
              <a:t>the results (positive and negative)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A Recent Experience with Sampling</a:t>
            </a:r>
            <a:r>
              <a:rPr lang="en-US" dirty="0" smtClean="0">
                <a:latin typeface="+mj-lt"/>
              </a:rPr>
              <a:t/>
            </a:r>
            <a:br>
              <a:rPr lang="en-US" dirty="0" smtClean="0">
                <a:latin typeface="+mj-lt"/>
              </a:rPr>
            </a:br>
            <a:r>
              <a:rPr lang="en-US" sz="4000" dirty="0" smtClean="0">
                <a:latin typeface="+mj-lt"/>
              </a:rPr>
              <a:t>Validating Filters</a:t>
            </a:r>
            <a:endParaRPr lang="en-US" sz="4000" dirty="0">
              <a:latin typeface="+mj-lt"/>
            </a:endParaRPr>
          </a:p>
        </p:txBody>
      </p:sp>
      <p:sp>
        <p:nvSpPr>
          <p:cNvPr id="3" name="Content Placeholder 2"/>
          <p:cNvSpPr>
            <a:spLocks noGrp="1"/>
          </p:cNvSpPr>
          <p:nvPr>
            <p:ph idx="1"/>
          </p:nvPr>
        </p:nvSpPr>
        <p:spPr>
          <a:xfrm>
            <a:off x="0" y="1962150"/>
            <a:ext cx="9144000" cy="2819399"/>
          </a:xfrm>
        </p:spPr>
        <p:txBody>
          <a:bodyPr>
            <a:normAutofit fontScale="92500" lnSpcReduction="20000"/>
          </a:bodyPr>
          <a:lstStyle/>
          <a:p>
            <a:pPr algn="ctr">
              <a:spcBef>
                <a:spcPts val="0"/>
              </a:spcBef>
              <a:buNone/>
            </a:pPr>
            <a:r>
              <a:rPr lang="en-US" sz="3200" dirty="0" smtClean="0">
                <a:latin typeface="+mj-lt"/>
              </a:rPr>
              <a:t>Results did not match expectations</a:t>
            </a:r>
          </a:p>
          <a:p>
            <a:pPr lvl="1" algn="ctr">
              <a:spcBef>
                <a:spcPts val="0"/>
              </a:spcBef>
              <a:buNone/>
            </a:pPr>
            <a:endParaRPr lang="en-US" sz="3200" dirty="0" smtClean="0">
              <a:latin typeface="+mj-lt"/>
            </a:endParaRPr>
          </a:p>
          <a:p>
            <a:pPr algn="ctr">
              <a:spcBef>
                <a:spcPts val="0"/>
              </a:spcBef>
              <a:buNone/>
            </a:pPr>
            <a:r>
              <a:rPr lang="en-US" sz="3200" dirty="0" smtClean="0">
                <a:latin typeface="+mj-lt"/>
              </a:rPr>
              <a:t>Revised the list of search terms</a:t>
            </a:r>
          </a:p>
          <a:p>
            <a:pPr algn="ctr">
              <a:spcBef>
                <a:spcPts val="0"/>
              </a:spcBef>
              <a:buNone/>
            </a:pPr>
            <a:endParaRPr lang="en-US" sz="3200" dirty="0" smtClean="0">
              <a:latin typeface="+mj-lt"/>
            </a:endParaRPr>
          </a:p>
          <a:p>
            <a:pPr algn="ctr">
              <a:spcBef>
                <a:spcPts val="0"/>
              </a:spcBef>
              <a:buNone/>
            </a:pPr>
            <a:r>
              <a:rPr lang="en-US" sz="3200" dirty="0" smtClean="0">
                <a:latin typeface="+mj-lt"/>
              </a:rPr>
              <a:t>Tested the filtering again, and…</a:t>
            </a:r>
          </a:p>
          <a:p>
            <a:pPr algn="ctr">
              <a:spcBef>
                <a:spcPts val="0"/>
              </a:spcBef>
              <a:buNone/>
            </a:pPr>
            <a:endParaRPr lang="en-US" sz="3200" dirty="0" smtClean="0">
              <a:latin typeface="+mj-lt"/>
            </a:endParaRPr>
          </a:p>
          <a:p>
            <a:pPr algn="ctr">
              <a:spcBef>
                <a:spcPts val="0"/>
              </a:spcBef>
              <a:buNone/>
            </a:pPr>
            <a:r>
              <a:rPr lang="en-US" sz="3200" dirty="0" smtClean="0">
                <a:latin typeface="+mj-lt"/>
              </a:rPr>
              <a:t>A more accurate search with less responsive data!</a:t>
            </a:r>
          </a:p>
          <a:p>
            <a:pPr>
              <a:spcBef>
                <a:spcPts val="0"/>
              </a:spcBef>
            </a:pPr>
            <a:endParaRPr lang="en-US" dirty="0" smtClean="0">
              <a:latin typeface="+mj-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A Recent Experience with Sampling</a:t>
            </a:r>
            <a:r>
              <a:rPr lang="en-US" dirty="0" smtClean="0">
                <a:latin typeface="+mj-lt"/>
              </a:rPr>
              <a:t/>
            </a:r>
            <a:br>
              <a:rPr lang="en-US" dirty="0" smtClean="0">
                <a:latin typeface="+mj-lt"/>
              </a:rPr>
            </a:br>
            <a:r>
              <a:rPr lang="en-US" sz="4000" dirty="0" smtClean="0">
                <a:latin typeface="+mj-lt"/>
              </a:rPr>
              <a:t>Validating Filters</a:t>
            </a:r>
            <a:endParaRPr lang="en-US" sz="4000" dirty="0">
              <a:latin typeface="+mj-lt"/>
            </a:endParaRPr>
          </a:p>
        </p:txBody>
      </p:sp>
      <p:sp>
        <p:nvSpPr>
          <p:cNvPr id="3" name="Content Placeholder 2"/>
          <p:cNvSpPr>
            <a:spLocks noGrp="1"/>
          </p:cNvSpPr>
          <p:nvPr>
            <p:ph idx="1"/>
          </p:nvPr>
        </p:nvSpPr>
        <p:spPr>
          <a:xfrm>
            <a:off x="0" y="1809750"/>
            <a:ext cx="9144000" cy="2819400"/>
          </a:xfrm>
        </p:spPr>
        <p:txBody>
          <a:bodyPr>
            <a:normAutofit/>
          </a:bodyPr>
          <a:lstStyle/>
          <a:p>
            <a:pPr algn="ctr">
              <a:spcBef>
                <a:spcPts val="0"/>
              </a:spcBef>
              <a:buNone/>
            </a:pPr>
            <a:endParaRPr lang="en-US" sz="3200" dirty="0" smtClean="0">
              <a:latin typeface="+mj-lt"/>
            </a:endParaRPr>
          </a:p>
          <a:p>
            <a:pPr algn="ctr">
              <a:spcBef>
                <a:spcPts val="0"/>
              </a:spcBef>
              <a:buNone/>
            </a:pPr>
            <a:r>
              <a:rPr lang="en-US" sz="3400" dirty="0" smtClean="0">
                <a:latin typeface="+mj-lt"/>
              </a:rPr>
              <a:t>Wait a minute, I always test my keywords!</a:t>
            </a:r>
          </a:p>
          <a:p>
            <a:pPr algn="ctr">
              <a:spcBef>
                <a:spcPts val="0"/>
              </a:spcBef>
              <a:buNone/>
            </a:pPr>
            <a:endParaRPr lang="en-US" sz="3400" dirty="0" smtClean="0">
              <a:latin typeface="+mj-lt"/>
            </a:endParaRPr>
          </a:p>
          <a:p>
            <a:pPr algn="ctr">
              <a:spcBef>
                <a:spcPts val="0"/>
              </a:spcBef>
              <a:buNone/>
            </a:pPr>
            <a:r>
              <a:rPr lang="en-US" sz="3400" dirty="0" smtClean="0">
                <a:latin typeface="+mj-lt"/>
              </a:rPr>
              <a:t>Not whether you test, but </a:t>
            </a:r>
            <a:r>
              <a:rPr lang="en-US" sz="3400" dirty="0" smtClean="0">
                <a:latin typeface="+mj-lt"/>
              </a:rPr>
              <a:t>what you test on…</a:t>
            </a:r>
            <a:endParaRPr lang="en-US" sz="3400" dirty="0" smtClean="0">
              <a:latin typeface="+mj-lt"/>
            </a:endParaRPr>
          </a:p>
          <a:p>
            <a:pPr>
              <a:spcBef>
                <a:spcPts val="0"/>
              </a:spcBef>
            </a:pPr>
            <a:endParaRPr lang="en-US" dirty="0" smtClean="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A Recent Experience with Sampling</a:t>
            </a:r>
            <a:r>
              <a:rPr lang="en-US" dirty="0" smtClean="0">
                <a:latin typeface="+mj-lt"/>
              </a:rPr>
              <a:t/>
            </a:r>
            <a:br>
              <a:rPr lang="en-US" dirty="0" smtClean="0">
                <a:latin typeface="+mj-lt"/>
              </a:rPr>
            </a:br>
            <a:r>
              <a:rPr lang="en-US" sz="4000" dirty="0" smtClean="0">
                <a:latin typeface="+mj-lt"/>
              </a:rPr>
              <a:t>Keeping Your Vendors Honest</a:t>
            </a:r>
            <a:endParaRPr lang="en-US" sz="4000" dirty="0">
              <a:latin typeface="+mj-lt"/>
            </a:endParaRPr>
          </a:p>
        </p:txBody>
      </p:sp>
      <p:sp>
        <p:nvSpPr>
          <p:cNvPr id="3" name="Content Placeholder 2"/>
          <p:cNvSpPr>
            <a:spLocks noGrp="1"/>
          </p:cNvSpPr>
          <p:nvPr>
            <p:ph idx="1"/>
          </p:nvPr>
        </p:nvSpPr>
        <p:spPr>
          <a:xfrm>
            <a:off x="0" y="1810512"/>
            <a:ext cx="9144000" cy="2895599"/>
          </a:xfrm>
        </p:spPr>
        <p:txBody>
          <a:bodyPr>
            <a:noAutofit/>
          </a:bodyPr>
          <a:lstStyle/>
          <a:p>
            <a:pPr marL="0" lvl="1" indent="0" algn="ctr">
              <a:spcBef>
                <a:spcPts val="0"/>
              </a:spcBef>
              <a:buNone/>
            </a:pPr>
            <a:r>
              <a:rPr lang="en-US" sz="2800" dirty="0" smtClean="0">
                <a:latin typeface="+mj-lt"/>
              </a:rPr>
              <a:t>How do they test their tools?</a:t>
            </a:r>
          </a:p>
          <a:p>
            <a:pPr marL="0" lvl="1" indent="0" algn="ctr">
              <a:spcBef>
                <a:spcPts val="0"/>
              </a:spcBef>
              <a:buNone/>
            </a:pPr>
            <a:endParaRPr lang="en-US" sz="2800" dirty="0" smtClean="0">
              <a:latin typeface="+mj-lt"/>
            </a:endParaRPr>
          </a:p>
          <a:p>
            <a:pPr marL="0" lvl="1" indent="0" algn="ctr">
              <a:spcBef>
                <a:spcPts val="0"/>
              </a:spcBef>
              <a:buNone/>
            </a:pPr>
            <a:r>
              <a:rPr lang="en-US" sz="2800" dirty="0" smtClean="0">
                <a:latin typeface="+mj-lt"/>
              </a:rPr>
              <a:t>How were automated tools used in your matter?</a:t>
            </a:r>
          </a:p>
          <a:p>
            <a:pPr marL="0" lvl="1" indent="0" algn="ctr">
              <a:spcBef>
                <a:spcPts val="0"/>
              </a:spcBef>
              <a:buNone/>
            </a:pPr>
            <a:endParaRPr lang="en-US" sz="2800" dirty="0" smtClean="0">
              <a:latin typeface="+mj-lt"/>
            </a:endParaRPr>
          </a:p>
          <a:p>
            <a:pPr marL="0" lvl="1" indent="0" algn="ctr">
              <a:spcBef>
                <a:spcPts val="0"/>
              </a:spcBef>
              <a:buNone/>
            </a:pPr>
            <a:r>
              <a:rPr lang="en-US" sz="2800" dirty="0" smtClean="0">
                <a:latin typeface="+mj-lt"/>
              </a:rPr>
              <a:t>Do you know what they cannot do?</a:t>
            </a:r>
          </a:p>
          <a:p>
            <a:pPr marL="0" lvl="1" indent="0" algn="ctr">
              <a:spcBef>
                <a:spcPts val="0"/>
              </a:spcBef>
              <a:buNone/>
            </a:pPr>
            <a:endParaRPr lang="en-US" sz="2800" dirty="0" smtClean="0">
              <a:latin typeface="+mj-lt"/>
            </a:endParaRPr>
          </a:p>
          <a:p>
            <a:pPr marL="0" lvl="1" indent="0" algn="ctr">
              <a:spcBef>
                <a:spcPts val="0"/>
              </a:spcBef>
              <a:buNone/>
            </a:pPr>
            <a:r>
              <a:rPr lang="en-US" sz="2800" dirty="0" smtClean="0">
                <a:latin typeface="+mj-lt"/>
              </a:rPr>
              <a:t>How did you use the results in your decisions?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endParaRPr lang="en-US" sz="4000" dirty="0">
              <a:latin typeface="+mj-lt"/>
            </a:endParaRPr>
          </a:p>
        </p:txBody>
      </p:sp>
      <p:pic>
        <p:nvPicPr>
          <p:cNvPr id="4" name="Content Placeholder 3" descr="flowchart.png"/>
          <p:cNvPicPr>
            <a:picLocks noGrp="1" noChangeAspect="1"/>
          </p:cNvPicPr>
          <p:nvPr>
            <p:ph idx="1"/>
          </p:nvPr>
        </p:nvPicPr>
        <p:blipFill>
          <a:blip r:embed="rId3"/>
          <a:stretch>
            <a:fillRect/>
          </a:stretch>
        </p:blipFill>
        <p:spPr>
          <a:xfrm>
            <a:off x="939800" y="-476250"/>
            <a:ext cx="7213600" cy="54102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fontScale="90000"/>
          </a:bodyPr>
          <a:lstStyle/>
          <a:p>
            <a:pPr algn="ctr"/>
            <a:r>
              <a:rPr lang="en-US" sz="5000" dirty="0" smtClean="0">
                <a:latin typeface="+mj-lt"/>
              </a:rPr>
              <a:t>What does all this mean?</a:t>
            </a:r>
            <a:r>
              <a:rPr lang="en-US" sz="4500" dirty="0" smtClean="0">
                <a:latin typeface="+mj-lt"/>
              </a:rPr>
              <a:t/>
            </a:r>
            <a:br>
              <a:rPr lang="en-US" sz="4500" dirty="0" smtClean="0">
                <a:latin typeface="+mj-lt"/>
              </a:rPr>
            </a:br>
            <a:r>
              <a:rPr lang="en-US" sz="4000" dirty="0" smtClean="0">
                <a:latin typeface="+mj-lt"/>
              </a:rPr>
              <a:t>(The Benefits of Using Statistics)</a:t>
            </a:r>
            <a:endParaRPr lang="en-US" sz="4000" dirty="0">
              <a:latin typeface="+mj-lt"/>
            </a:endParaRPr>
          </a:p>
        </p:txBody>
      </p:sp>
      <p:sp>
        <p:nvSpPr>
          <p:cNvPr id="3" name="Content Placeholder 2"/>
          <p:cNvSpPr>
            <a:spLocks noGrp="1"/>
          </p:cNvSpPr>
          <p:nvPr>
            <p:ph idx="1"/>
          </p:nvPr>
        </p:nvSpPr>
        <p:spPr>
          <a:xfrm>
            <a:off x="0" y="1809750"/>
            <a:ext cx="9144000" cy="2971799"/>
          </a:xfrm>
        </p:spPr>
        <p:txBody>
          <a:bodyPr>
            <a:noAutofit/>
          </a:bodyPr>
          <a:lstStyle/>
          <a:p>
            <a:pPr marL="0" indent="0" algn="ctr">
              <a:spcBef>
                <a:spcPts val="0"/>
              </a:spcBef>
              <a:buNone/>
            </a:pPr>
            <a:r>
              <a:rPr lang="en-US" sz="2800" dirty="0" smtClean="0">
                <a:latin typeface="+mj-lt"/>
              </a:rPr>
              <a:t>Small dataset for testing</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Minimize false positives </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More accurate search, reduced data volume</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Defensibility of statistically validated testing</a:t>
            </a:r>
            <a:endParaRPr lang="en-US" sz="2800" dirty="0">
              <a:latin typeface="+mj-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What </a:t>
            </a:r>
            <a:r>
              <a:rPr lang="en-US" sz="5000" dirty="0" smtClean="0">
                <a:latin typeface="+mj-lt"/>
              </a:rPr>
              <a:t>about predictive coding?</a:t>
            </a:r>
            <a:endParaRPr lang="en-US" sz="4000" dirty="0">
              <a:latin typeface="+mj-lt"/>
            </a:endParaRPr>
          </a:p>
        </p:txBody>
      </p:sp>
      <p:sp>
        <p:nvSpPr>
          <p:cNvPr id="3" name="Content Placeholder 2"/>
          <p:cNvSpPr>
            <a:spLocks noGrp="1"/>
          </p:cNvSpPr>
          <p:nvPr>
            <p:ph idx="1"/>
          </p:nvPr>
        </p:nvSpPr>
        <p:spPr>
          <a:xfrm>
            <a:off x="0" y="1428750"/>
            <a:ext cx="9144000" cy="2971799"/>
          </a:xfrm>
        </p:spPr>
        <p:txBody>
          <a:bodyPr>
            <a:noAutofit/>
          </a:bodyPr>
          <a:lstStyle/>
          <a:p>
            <a:pPr marL="0" indent="0" algn="ctr">
              <a:spcBef>
                <a:spcPts val="0"/>
              </a:spcBef>
              <a:buNone/>
            </a:pPr>
            <a:endParaRPr lang="en-US" sz="3600" dirty="0" smtClean="0">
              <a:latin typeface="+mj-lt"/>
            </a:endParaRPr>
          </a:p>
          <a:p>
            <a:pPr marL="0" indent="0" algn="ctr">
              <a:spcBef>
                <a:spcPts val="0"/>
              </a:spcBef>
              <a:buNone/>
            </a:pPr>
            <a:r>
              <a:rPr lang="en-US" sz="3600" dirty="0" smtClean="0">
                <a:latin typeface="+mj-lt"/>
              </a:rPr>
              <a:t>Chances are you’ve been using for</a:t>
            </a:r>
          </a:p>
          <a:p>
            <a:pPr marL="0" indent="0" algn="ctr">
              <a:spcBef>
                <a:spcPts val="0"/>
              </a:spcBef>
              <a:buNone/>
            </a:pPr>
            <a:r>
              <a:rPr lang="en-US" sz="3600" dirty="0" smtClean="0">
                <a:latin typeface="+mj-lt"/>
              </a:rPr>
              <a:t>10 years without even knowing it</a:t>
            </a:r>
            <a:endParaRPr lang="en-US" sz="3600" dirty="0" smtClean="0">
              <a:latin typeface="+mj-lt"/>
            </a:endParaRPr>
          </a:p>
          <a:p>
            <a:pPr marL="0" indent="0" algn="ctr">
              <a:spcBef>
                <a:spcPts val="0"/>
              </a:spcBef>
              <a:buNone/>
            </a:pPr>
            <a:endParaRPr lang="en-US" sz="3600" dirty="0" smtClean="0">
              <a:latin typeface="+mj-lt"/>
            </a:endParaRPr>
          </a:p>
          <a:p>
            <a:pPr marL="0" indent="0" algn="ctr">
              <a:spcBef>
                <a:spcPts val="0"/>
              </a:spcBef>
              <a:buNone/>
            </a:pPr>
            <a:endParaRPr lang="en-US" sz="3600" dirty="0" smtClean="0">
              <a:latin typeface="+mj-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What </a:t>
            </a:r>
            <a:r>
              <a:rPr lang="en-US" sz="5000" dirty="0" smtClean="0">
                <a:latin typeface="+mj-lt"/>
              </a:rPr>
              <a:t>about predictive coding?</a:t>
            </a:r>
            <a:endParaRPr lang="en-US" sz="4000" dirty="0">
              <a:latin typeface="+mj-lt"/>
            </a:endParaRPr>
          </a:p>
        </p:txBody>
      </p:sp>
      <p:sp>
        <p:nvSpPr>
          <p:cNvPr id="4" name="Content Placeholder 3"/>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srcRect/>
          <a:stretch>
            <a:fillRect/>
          </a:stretch>
        </p:blipFill>
        <p:spPr bwMode="auto">
          <a:xfrm>
            <a:off x="1600200" y="1504950"/>
            <a:ext cx="5867400" cy="312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Why do we need Statistics</a:t>
            </a:r>
            <a:r>
              <a:rPr lang="en-US" sz="5000" dirty="0" smtClean="0">
                <a:latin typeface="+mj-lt"/>
              </a:rPr>
              <a:t>?</a:t>
            </a:r>
            <a:endParaRPr lang="en-US" sz="4000" dirty="0">
              <a:latin typeface="+mj-lt"/>
            </a:endParaRPr>
          </a:p>
        </p:txBody>
      </p:sp>
      <p:sp>
        <p:nvSpPr>
          <p:cNvPr id="3" name="Content Placeholder 2"/>
          <p:cNvSpPr>
            <a:spLocks noGrp="1"/>
          </p:cNvSpPr>
          <p:nvPr>
            <p:ph idx="1"/>
          </p:nvPr>
        </p:nvSpPr>
        <p:spPr>
          <a:xfrm>
            <a:off x="566928" y="1276351"/>
            <a:ext cx="8001000" cy="3352800"/>
          </a:xfrm>
        </p:spPr>
        <p:txBody>
          <a:bodyPr>
            <a:noAutofit/>
          </a:bodyPr>
          <a:lstStyle/>
          <a:p>
            <a:pPr algn="just"/>
            <a:r>
              <a:rPr lang="en-US" sz="2600" dirty="0" smtClean="0"/>
              <a:t>“</a:t>
            </a:r>
            <a:r>
              <a:rPr lang="en-US" sz="2600" dirty="0" err="1" smtClean="0"/>
              <a:t>Mylan’s</a:t>
            </a:r>
            <a:r>
              <a:rPr lang="en-US" sz="2600" dirty="0" smtClean="0"/>
              <a:t> </a:t>
            </a:r>
            <a:r>
              <a:rPr lang="en-US" sz="2600" dirty="0" smtClean="0"/>
              <a:t>arguments force the court into the mysteries of keyword search </a:t>
            </a:r>
            <a:r>
              <a:rPr lang="en-US" sz="2600" dirty="0" smtClean="0"/>
              <a:t>techniques… </a:t>
            </a:r>
            <a:r>
              <a:rPr lang="en-US" sz="2600" dirty="0" smtClean="0"/>
              <a:t>which often involve the interplay of computer technology, </a:t>
            </a:r>
            <a:r>
              <a:rPr lang="en-US" sz="2600" b="1" dirty="0" smtClean="0"/>
              <a:t>statistics</a:t>
            </a:r>
            <a:r>
              <a:rPr lang="en-US" sz="2600" dirty="0" smtClean="0"/>
              <a:t> and </a:t>
            </a:r>
            <a:r>
              <a:rPr lang="en-US" sz="2600" dirty="0" smtClean="0"/>
              <a:t>linguistics… </a:t>
            </a:r>
            <a:r>
              <a:rPr lang="en-US" sz="2600" dirty="0" smtClean="0"/>
              <a:t>Neither lawyers nor judges are generally qualified to opine that certain search terms or files are more or less likely to produce information than those keywords or data actually used or reviewed</a:t>
            </a:r>
            <a:r>
              <a:rPr lang="en-US" sz="2600" dirty="0" smtClean="0"/>
              <a:t>.”</a:t>
            </a:r>
            <a:endParaRPr lang="en-US" sz="2600" dirty="0" smtClean="0"/>
          </a:p>
          <a:p>
            <a:pPr algn="just"/>
            <a:r>
              <a:rPr lang="en-US" sz="2600" dirty="0" err="1" smtClean="0"/>
              <a:t>Eurand</a:t>
            </a:r>
            <a:r>
              <a:rPr lang="en-US" sz="2600" dirty="0" smtClean="0"/>
              <a:t> Inc v </a:t>
            </a:r>
            <a:r>
              <a:rPr lang="en-US" sz="2600" dirty="0" err="1" smtClean="0"/>
              <a:t>Mylan</a:t>
            </a:r>
            <a:r>
              <a:rPr lang="en-US" sz="2600" dirty="0" smtClean="0"/>
              <a:t> </a:t>
            </a:r>
            <a:r>
              <a:rPr lang="en-US" sz="2600" dirty="0" err="1" smtClean="0"/>
              <a:t>Pharma</a:t>
            </a:r>
            <a:r>
              <a:rPr lang="en-US" sz="2600" dirty="0" smtClean="0"/>
              <a:t>, 2010 WL 1458442</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What </a:t>
            </a:r>
            <a:r>
              <a:rPr lang="en-US" sz="5000" dirty="0" smtClean="0">
                <a:latin typeface="+mj-lt"/>
              </a:rPr>
              <a:t>about predictive coding?</a:t>
            </a:r>
            <a:endParaRPr lang="en-US" sz="4000" dirty="0">
              <a:latin typeface="+mj-lt"/>
            </a:endParaRPr>
          </a:p>
        </p:txBody>
      </p:sp>
      <p:sp>
        <p:nvSpPr>
          <p:cNvPr id="3" name="Content Placeholder 2"/>
          <p:cNvSpPr>
            <a:spLocks noGrp="1"/>
          </p:cNvSpPr>
          <p:nvPr>
            <p:ph idx="1"/>
          </p:nvPr>
        </p:nvSpPr>
        <p:spPr>
          <a:xfrm>
            <a:off x="0" y="1428750"/>
            <a:ext cx="9144000" cy="2971799"/>
          </a:xfrm>
        </p:spPr>
        <p:txBody>
          <a:bodyPr>
            <a:noAutofit/>
          </a:bodyPr>
          <a:lstStyle/>
          <a:p>
            <a:pPr marL="0" indent="0" algn="ctr">
              <a:spcBef>
                <a:spcPts val="0"/>
              </a:spcBef>
              <a:buNone/>
            </a:pPr>
            <a:r>
              <a:rPr lang="en-US" sz="2800" dirty="0" smtClean="0">
                <a:latin typeface="+mj-lt"/>
              </a:rPr>
              <a:t>The Report Spam button in Gmail</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You “train” the system</a:t>
            </a:r>
            <a:endParaRPr lang="en-US" sz="2800" dirty="0" smtClean="0">
              <a:latin typeface="+mj-lt"/>
            </a:endParaRP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Just like Spam filtering, more data</a:t>
            </a:r>
          </a:p>
          <a:p>
            <a:pPr marL="0" indent="0" algn="ctr">
              <a:spcBef>
                <a:spcPts val="0"/>
              </a:spcBef>
              <a:buNone/>
            </a:pPr>
            <a:r>
              <a:rPr lang="en-US" sz="2800" dirty="0" smtClean="0">
                <a:latin typeface="+mj-lt"/>
              </a:rPr>
              <a:t>yields more accurate results</a:t>
            </a:r>
            <a:endParaRPr lang="en-US" sz="2800" dirty="0" smtClean="0">
              <a:latin typeface="+mj-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What </a:t>
            </a:r>
            <a:r>
              <a:rPr lang="en-US" sz="5000" dirty="0" smtClean="0">
                <a:latin typeface="+mj-lt"/>
              </a:rPr>
              <a:t>about predictive coding?</a:t>
            </a:r>
            <a:endParaRPr lang="en-US" sz="4000" dirty="0">
              <a:latin typeface="+mj-lt"/>
            </a:endParaRPr>
          </a:p>
        </p:txBody>
      </p:sp>
      <p:sp>
        <p:nvSpPr>
          <p:cNvPr id="3" name="Content Placeholder 2"/>
          <p:cNvSpPr>
            <a:spLocks noGrp="1"/>
          </p:cNvSpPr>
          <p:nvPr>
            <p:ph idx="1"/>
          </p:nvPr>
        </p:nvSpPr>
        <p:spPr>
          <a:xfrm>
            <a:off x="0" y="1428750"/>
            <a:ext cx="9144000" cy="2971799"/>
          </a:xfrm>
        </p:spPr>
        <p:txBody>
          <a:bodyPr>
            <a:noAutofit/>
          </a:bodyPr>
          <a:lstStyle/>
          <a:p>
            <a:pPr marL="0" indent="0" algn="ctr">
              <a:spcBef>
                <a:spcPts val="0"/>
              </a:spcBef>
              <a:buNone/>
            </a:pPr>
            <a:r>
              <a:rPr lang="en-US" sz="2800" dirty="0" smtClean="0">
                <a:latin typeface="+mj-lt"/>
              </a:rPr>
              <a:t>Variance across different vendors</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Important to account for boilerplate text</a:t>
            </a:r>
          </a:p>
          <a:p>
            <a:pPr marL="0" indent="0" algn="ctr">
              <a:spcBef>
                <a:spcPts val="0"/>
              </a:spcBef>
              <a:buNone/>
            </a:pPr>
            <a:endParaRPr lang="en-US" sz="2800" dirty="0" smtClean="0">
              <a:latin typeface="+mj-lt"/>
            </a:endParaRPr>
          </a:p>
          <a:p>
            <a:pPr marL="0" indent="0" algn="ctr">
              <a:spcBef>
                <a:spcPts val="0"/>
              </a:spcBef>
              <a:buNone/>
            </a:pPr>
            <a:r>
              <a:rPr lang="en-US" sz="2800" dirty="0" smtClean="0">
                <a:latin typeface="+mj-lt"/>
              </a:rPr>
              <a:t>It’s a tool, not a panacea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What </a:t>
            </a:r>
            <a:r>
              <a:rPr lang="en-US" sz="5000" dirty="0" smtClean="0">
                <a:latin typeface="+mj-lt"/>
              </a:rPr>
              <a:t>about predictive coding?</a:t>
            </a:r>
            <a:endParaRPr lang="en-US" sz="4000" dirty="0">
              <a:latin typeface="+mj-lt"/>
            </a:endParaRPr>
          </a:p>
        </p:txBody>
      </p:sp>
      <p:sp>
        <p:nvSpPr>
          <p:cNvPr id="3" name="Content Placeholder 2"/>
          <p:cNvSpPr>
            <a:spLocks noGrp="1"/>
          </p:cNvSpPr>
          <p:nvPr>
            <p:ph idx="1"/>
          </p:nvPr>
        </p:nvSpPr>
        <p:spPr>
          <a:xfrm>
            <a:off x="457200" y="1428750"/>
            <a:ext cx="8229600" cy="2971799"/>
          </a:xfrm>
        </p:spPr>
        <p:txBody>
          <a:bodyPr>
            <a:noAutofit/>
          </a:bodyPr>
          <a:lstStyle/>
          <a:p>
            <a:pPr algn="just"/>
            <a:r>
              <a:rPr lang="en-US" sz="2800" dirty="0" smtClean="0">
                <a:latin typeface="+mj-lt"/>
              </a:rPr>
              <a:t>Peck</a:t>
            </a:r>
            <a:r>
              <a:rPr lang="en-US" sz="2800" dirty="0" smtClean="0">
                <a:latin typeface="+mj-lt"/>
              </a:rPr>
              <a:t>: </a:t>
            </a:r>
            <a:r>
              <a:rPr lang="en-US" sz="2800" dirty="0" smtClean="0">
                <a:latin typeface="+mj-lt"/>
              </a:rPr>
              <a:t>“Not </a:t>
            </a:r>
            <a:r>
              <a:rPr lang="en-US" sz="2800" dirty="0" smtClean="0">
                <a:latin typeface="+mj-lt"/>
              </a:rPr>
              <a:t>all cases are right for predictive </a:t>
            </a:r>
            <a:r>
              <a:rPr lang="en-US" sz="2800" dirty="0" smtClean="0">
                <a:latin typeface="+mj-lt"/>
              </a:rPr>
              <a:t>coding… counsel </a:t>
            </a:r>
            <a:r>
              <a:rPr lang="en-US" sz="2800" dirty="0" smtClean="0">
                <a:latin typeface="+mj-lt"/>
              </a:rPr>
              <a:t>must design an appropriate process, including the use of available technology</a:t>
            </a:r>
            <a:r>
              <a:rPr lang="en-US" sz="2800" dirty="0" smtClean="0">
                <a:latin typeface="+mj-lt"/>
              </a:rPr>
              <a:t>...”</a:t>
            </a:r>
          </a:p>
          <a:p>
            <a:pPr algn="just"/>
            <a:r>
              <a:rPr lang="fr-FR" sz="2800" dirty="0" smtClean="0">
                <a:latin typeface="+mj-lt"/>
              </a:rPr>
              <a:t>Monique </a:t>
            </a:r>
            <a:r>
              <a:rPr lang="fr-FR" sz="2800" dirty="0" smtClean="0">
                <a:latin typeface="+mj-lt"/>
              </a:rPr>
              <a:t>da Silva Moore, et al. v. Publicis Group SA, et al,</a:t>
            </a:r>
            <a:endParaRPr lang="en-US" sz="2800" dirty="0" smtClean="0">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8650"/>
            <a:ext cx="9144000" cy="857250"/>
          </a:xfrm>
        </p:spPr>
        <p:txBody>
          <a:bodyPr>
            <a:normAutofit/>
          </a:bodyPr>
          <a:lstStyle/>
          <a:p>
            <a:pPr algn="ctr"/>
            <a:r>
              <a:rPr lang="en-US" sz="4500" dirty="0" smtClean="0">
                <a:latin typeface="+mj-lt"/>
              </a:rPr>
              <a:t>Sample Size Selector </a:t>
            </a:r>
            <a:r>
              <a:rPr lang="en-US" sz="4500" dirty="0" err="1" smtClean="0">
                <a:latin typeface="+mj-lt"/>
              </a:rPr>
              <a:t>EnScript</a:t>
            </a:r>
            <a:endParaRPr lang="en-US" sz="4500" dirty="0">
              <a:latin typeface="+mj-lt"/>
            </a:endParaRPr>
          </a:p>
        </p:txBody>
      </p:sp>
      <p:pic>
        <p:nvPicPr>
          <p:cNvPr id="2050" name="Picture 2"/>
          <p:cNvPicPr>
            <a:picLocks noGrp="1" noChangeAspect="1" noChangeArrowheads="1"/>
          </p:cNvPicPr>
          <p:nvPr>
            <p:ph idx="1"/>
          </p:nvPr>
        </p:nvPicPr>
        <p:blipFill>
          <a:blip r:embed="rId3"/>
          <a:srcRect/>
          <a:stretch>
            <a:fillRect/>
          </a:stretch>
        </p:blipFill>
        <p:spPr bwMode="auto">
          <a:xfrm>
            <a:off x="2075688" y="1352550"/>
            <a:ext cx="4962525" cy="3009900"/>
          </a:xfrm>
          <a:prstGeom prst="rect">
            <a:avLst/>
          </a:prstGeom>
          <a:noFill/>
          <a:ln w="9525">
            <a:noFill/>
            <a:miter lim="800000"/>
            <a:headEnd/>
            <a:tailEnd/>
          </a:ln>
          <a:effectLst/>
        </p:spPr>
      </p:pic>
      <p:sp>
        <p:nvSpPr>
          <p:cNvPr id="4" name="TextBox 3"/>
          <p:cNvSpPr txBox="1"/>
          <p:nvPr/>
        </p:nvSpPr>
        <p:spPr>
          <a:xfrm>
            <a:off x="0" y="4400550"/>
            <a:ext cx="9144000" cy="369332"/>
          </a:xfrm>
          <a:prstGeom prst="rect">
            <a:avLst/>
          </a:prstGeom>
          <a:noFill/>
        </p:spPr>
        <p:txBody>
          <a:bodyPr wrap="square" rtlCol="0">
            <a:spAutoFit/>
          </a:bodyPr>
          <a:lstStyle/>
          <a:p>
            <a:pPr algn="ctr"/>
            <a:r>
              <a:rPr lang="en-US" dirty="0" smtClean="0">
                <a:hlinkClick r:id="rId4"/>
              </a:rPr>
              <a:t>http://www.geoffblack.com/forensics/</a:t>
            </a: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692497"/>
          </a:xfrm>
        </p:spPr>
        <p:txBody>
          <a:bodyPr/>
          <a:lstStyle/>
          <a:p>
            <a:pPr algn="ctr"/>
            <a:r>
              <a:rPr lang="en-US" sz="4500" dirty="0" smtClean="0">
                <a:latin typeface="+mj-lt"/>
              </a:rPr>
              <a:t>References</a:t>
            </a:r>
            <a:endParaRPr lang="en-US" sz="4500" dirty="0">
              <a:latin typeface="+mj-lt"/>
            </a:endParaRPr>
          </a:p>
        </p:txBody>
      </p:sp>
      <p:sp>
        <p:nvSpPr>
          <p:cNvPr id="3" name="Content Placeholder 2"/>
          <p:cNvSpPr>
            <a:spLocks noGrp="1"/>
          </p:cNvSpPr>
          <p:nvPr>
            <p:ph idx="1"/>
          </p:nvPr>
        </p:nvSpPr>
        <p:spPr>
          <a:xfrm>
            <a:off x="0" y="1497399"/>
            <a:ext cx="9144000" cy="3131752"/>
          </a:xfrm>
        </p:spPr>
        <p:txBody>
          <a:bodyPr>
            <a:normAutofit/>
          </a:bodyPr>
          <a:lstStyle/>
          <a:p>
            <a:pPr lvl="1">
              <a:spcBef>
                <a:spcPts val="0"/>
              </a:spcBef>
              <a:buFont typeface="Calibri" pitchFamily="34" charset="0"/>
              <a:buChar char="—"/>
            </a:pPr>
            <a:r>
              <a:rPr lang="en-US" sz="1800" dirty="0" err="1" smtClean="0">
                <a:latin typeface="+mj-lt"/>
              </a:rPr>
              <a:t>Losey</a:t>
            </a:r>
            <a:r>
              <a:rPr lang="en-US" sz="1800" dirty="0" smtClean="0">
                <a:latin typeface="+mj-lt"/>
              </a:rPr>
              <a:t>, Ralph. “The Multi-Modal ‘Where’s Waldo?’ Approach to Search…,” 2010. </a:t>
            </a:r>
            <a:br>
              <a:rPr lang="en-US" sz="1800" dirty="0" smtClean="0">
                <a:latin typeface="+mj-lt"/>
              </a:rPr>
            </a:br>
            <a:r>
              <a:rPr lang="en-US" sz="1800" i="1" dirty="0" smtClean="0">
                <a:latin typeface="+mj-lt"/>
              </a:rPr>
              <a:t>http://e-discoveryteam.com/2010/02/27/</a:t>
            </a:r>
          </a:p>
          <a:p>
            <a:pPr lvl="1">
              <a:spcBef>
                <a:spcPts val="0"/>
              </a:spcBef>
              <a:buFont typeface="Calibri" pitchFamily="34" charset="0"/>
              <a:buChar char="—"/>
            </a:pPr>
            <a:r>
              <a:rPr lang="en-US" sz="1800" dirty="0" smtClean="0">
                <a:latin typeface="+mj-lt"/>
              </a:rPr>
              <a:t>Newport, Frank. “Yes, Polling Works. Gallup,” 2002. </a:t>
            </a:r>
            <a:r>
              <a:rPr lang="en-US" sz="1800" i="1" dirty="0" smtClean="0">
                <a:latin typeface="+mj-lt"/>
              </a:rPr>
              <a:t>http://www.gallup.com/poll/7174/Yes-Polling-Works.aspx</a:t>
            </a:r>
          </a:p>
          <a:p>
            <a:pPr lvl="1">
              <a:spcBef>
                <a:spcPts val="0"/>
              </a:spcBef>
              <a:buFont typeface="Calibri" pitchFamily="34" charset="0"/>
              <a:buChar char="—"/>
            </a:pPr>
            <a:r>
              <a:rPr lang="en-US" sz="1800" dirty="0" smtClean="0">
                <a:latin typeface="+mj-lt"/>
              </a:rPr>
              <a:t>Simon, Steve. “The minimal impact of population size on power and precision,” 2008. </a:t>
            </a:r>
            <a:r>
              <a:rPr lang="en-US" sz="1800" i="1" dirty="0" smtClean="0">
                <a:latin typeface="+mj-lt"/>
              </a:rPr>
              <a:t>http://www.childrensmercy.org/stats/size/population.asp</a:t>
            </a:r>
          </a:p>
          <a:p>
            <a:pPr lvl="1">
              <a:spcBef>
                <a:spcPts val="0"/>
              </a:spcBef>
              <a:buFont typeface="Calibri" pitchFamily="34" charset="0"/>
              <a:buChar char="—"/>
            </a:pPr>
            <a:r>
              <a:rPr lang="en-US" sz="1800" dirty="0" err="1" smtClean="0">
                <a:latin typeface="+mj-lt"/>
              </a:rPr>
              <a:t>Raosoft</a:t>
            </a:r>
            <a:r>
              <a:rPr lang="en-US" sz="1800" dirty="0" smtClean="0">
                <a:latin typeface="+mj-lt"/>
              </a:rPr>
              <a:t>. “Sample Size Calculator,” 2012. </a:t>
            </a:r>
            <a:r>
              <a:rPr lang="en-US" sz="1800" i="1" dirty="0" smtClean="0">
                <a:latin typeface="+mj-lt"/>
              </a:rPr>
              <a:t>http://www.raosoft.com/samplesize.html</a:t>
            </a:r>
          </a:p>
          <a:p>
            <a:pPr lvl="1">
              <a:spcBef>
                <a:spcPts val="0"/>
              </a:spcBef>
              <a:buFont typeface="Calibri" pitchFamily="34" charset="0"/>
              <a:buChar char="—"/>
            </a:pPr>
            <a:r>
              <a:rPr lang="en-US" sz="1800" dirty="0" smtClean="0">
                <a:latin typeface="+mj-lt"/>
              </a:rPr>
              <a:t>Wikipedia. “1.96,” 2012.</a:t>
            </a:r>
            <a:br>
              <a:rPr lang="en-US" sz="1800" dirty="0" smtClean="0">
                <a:latin typeface="+mj-lt"/>
              </a:rPr>
            </a:br>
            <a:r>
              <a:rPr lang="en-US" sz="1800" i="1" dirty="0" smtClean="0">
                <a:latin typeface="+mj-lt"/>
              </a:rPr>
              <a:t>http://en.wikipedia.org/wiki/1.96</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692497"/>
          </a:xfrm>
        </p:spPr>
        <p:txBody>
          <a:bodyPr/>
          <a:lstStyle/>
          <a:p>
            <a:pPr algn="ctr"/>
            <a:r>
              <a:rPr lang="en-US" sz="4500" dirty="0" smtClean="0">
                <a:latin typeface="+mj-lt"/>
              </a:rPr>
              <a:t>Related Cases</a:t>
            </a:r>
            <a:endParaRPr lang="en-US" sz="4500" dirty="0">
              <a:latin typeface="+mj-lt"/>
            </a:endParaRPr>
          </a:p>
        </p:txBody>
      </p:sp>
      <p:sp>
        <p:nvSpPr>
          <p:cNvPr id="3" name="Content Placeholder 2"/>
          <p:cNvSpPr>
            <a:spLocks noGrp="1"/>
          </p:cNvSpPr>
          <p:nvPr>
            <p:ph idx="1"/>
          </p:nvPr>
        </p:nvSpPr>
        <p:spPr>
          <a:xfrm>
            <a:off x="0" y="1497399"/>
            <a:ext cx="9144000" cy="3131752"/>
          </a:xfrm>
        </p:spPr>
        <p:txBody>
          <a:bodyPr>
            <a:noAutofit/>
          </a:bodyPr>
          <a:lstStyle/>
          <a:p>
            <a:pPr lvl="1">
              <a:spcBef>
                <a:spcPts val="0"/>
              </a:spcBef>
              <a:buFont typeface="Calibri" pitchFamily="34" charset="0"/>
              <a:buChar char="—"/>
            </a:pPr>
            <a:r>
              <a:rPr lang="en-US" sz="1800" dirty="0" smtClean="0">
                <a:latin typeface="+mj-lt"/>
              </a:rPr>
              <a:t>The Sedona Conference Working Group Series, “Commentary on Achieving Quality in the E-Discovery Process,” May 2009.</a:t>
            </a:r>
          </a:p>
          <a:p>
            <a:pPr lvl="1">
              <a:spcBef>
                <a:spcPts val="0"/>
              </a:spcBef>
              <a:buFont typeface="Calibri" pitchFamily="34" charset="0"/>
              <a:buChar char="—"/>
            </a:pPr>
            <a:r>
              <a:rPr lang="en-US" sz="1800" dirty="0" smtClean="0">
                <a:latin typeface="+mj-lt"/>
              </a:rPr>
              <a:t>William A. Gross Construction Associates, Inc. </a:t>
            </a:r>
            <a:r>
              <a:rPr lang="en-US" sz="1800" dirty="0" err="1" smtClean="0">
                <a:latin typeface="+mj-lt"/>
              </a:rPr>
              <a:t>v</a:t>
            </a:r>
            <a:r>
              <a:rPr lang="en-US" sz="1800" dirty="0" smtClean="0">
                <a:latin typeface="+mj-lt"/>
              </a:rPr>
              <a:t>. American Manufacturers Mutual Insurance Co., 256 F.R.D. 134, </a:t>
            </a:r>
            <a:r>
              <a:rPr lang="en-US" sz="1800" dirty="0" smtClean="0">
                <a:latin typeface="+mj-lt"/>
              </a:rPr>
              <a:t>134, S.D.N.Y</a:t>
            </a:r>
            <a:r>
              <a:rPr lang="en-US" sz="1800" dirty="0" smtClean="0">
                <a:latin typeface="+mj-lt"/>
              </a:rPr>
              <a:t>. </a:t>
            </a:r>
            <a:r>
              <a:rPr lang="en-US" sz="1800" dirty="0" smtClean="0">
                <a:latin typeface="+mj-lt"/>
              </a:rPr>
              <a:t>2009</a:t>
            </a:r>
            <a:endParaRPr lang="en-US" sz="1800" dirty="0" smtClean="0">
              <a:latin typeface="+mj-lt"/>
            </a:endParaRPr>
          </a:p>
          <a:p>
            <a:pPr lvl="1">
              <a:spcBef>
                <a:spcPts val="0"/>
              </a:spcBef>
              <a:buFont typeface="Calibri" pitchFamily="34" charset="0"/>
              <a:buChar char="—"/>
            </a:pPr>
            <a:r>
              <a:rPr lang="en-US" sz="1800" dirty="0" smtClean="0">
                <a:latin typeface="+mj-lt"/>
              </a:rPr>
              <a:t>Victor Stanley </a:t>
            </a:r>
            <a:r>
              <a:rPr lang="en-US" sz="1800" dirty="0" err="1" smtClean="0">
                <a:latin typeface="+mj-lt"/>
              </a:rPr>
              <a:t>v</a:t>
            </a:r>
            <a:r>
              <a:rPr lang="en-US" sz="1800" dirty="0" smtClean="0">
                <a:latin typeface="+mj-lt"/>
              </a:rPr>
              <a:t>. Creative Pipe, 250 F.R.D. </a:t>
            </a:r>
            <a:r>
              <a:rPr lang="en-US" sz="1800" dirty="0" smtClean="0">
                <a:latin typeface="+mj-lt"/>
              </a:rPr>
              <a:t>251, D</a:t>
            </a:r>
            <a:r>
              <a:rPr lang="en-US" sz="1800" dirty="0" smtClean="0">
                <a:latin typeface="+mj-lt"/>
              </a:rPr>
              <a:t>. Md. </a:t>
            </a:r>
            <a:r>
              <a:rPr lang="en-US" sz="1800" dirty="0" smtClean="0">
                <a:latin typeface="+mj-lt"/>
              </a:rPr>
              <a:t>2008</a:t>
            </a:r>
            <a:endParaRPr lang="en-US" sz="1800" dirty="0" smtClean="0">
              <a:latin typeface="+mj-lt"/>
            </a:endParaRPr>
          </a:p>
          <a:p>
            <a:pPr lvl="1">
              <a:spcBef>
                <a:spcPts val="0"/>
              </a:spcBef>
              <a:buFont typeface="Calibri" pitchFamily="34" charset="0"/>
              <a:buChar char="—"/>
            </a:pPr>
            <a:r>
              <a:rPr lang="en-US" sz="1800" dirty="0" smtClean="0">
                <a:latin typeface="+mj-lt"/>
              </a:rPr>
              <a:t>In re </a:t>
            </a:r>
            <a:r>
              <a:rPr lang="en-US" sz="1800" dirty="0" err="1" smtClean="0">
                <a:latin typeface="+mj-lt"/>
              </a:rPr>
              <a:t>Seroquel</a:t>
            </a:r>
            <a:r>
              <a:rPr lang="en-US" sz="1800" dirty="0" smtClean="0">
                <a:latin typeface="+mj-lt"/>
              </a:rPr>
              <a:t> Products Liability Litigation, 244 F.R.D. 650, </a:t>
            </a:r>
            <a:r>
              <a:rPr lang="en-US" sz="1800" dirty="0" smtClean="0">
                <a:latin typeface="+mj-lt"/>
              </a:rPr>
              <a:t>662, M.D</a:t>
            </a:r>
            <a:r>
              <a:rPr lang="en-US" sz="1800" dirty="0" smtClean="0">
                <a:latin typeface="+mj-lt"/>
              </a:rPr>
              <a:t>. Fla. </a:t>
            </a:r>
            <a:r>
              <a:rPr lang="en-US" sz="1800" dirty="0" smtClean="0">
                <a:latin typeface="+mj-lt"/>
              </a:rPr>
              <a:t>2007</a:t>
            </a:r>
          </a:p>
          <a:p>
            <a:pPr lvl="1">
              <a:spcBef>
                <a:spcPts val="0"/>
              </a:spcBef>
              <a:buFont typeface="Calibri" pitchFamily="34" charset="0"/>
              <a:buChar char="—"/>
            </a:pPr>
            <a:r>
              <a:rPr lang="en-US" sz="1800" dirty="0" err="1" smtClean="0">
                <a:latin typeface="+mj-lt"/>
              </a:rPr>
              <a:t>Eurand</a:t>
            </a:r>
            <a:r>
              <a:rPr lang="en-US" sz="1800" dirty="0" smtClean="0">
                <a:latin typeface="+mj-lt"/>
              </a:rPr>
              <a:t> Inc v </a:t>
            </a:r>
            <a:r>
              <a:rPr lang="en-US" sz="1800" dirty="0" err="1" smtClean="0">
                <a:latin typeface="+mj-lt"/>
              </a:rPr>
              <a:t>Mylan</a:t>
            </a:r>
            <a:r>
              <a:rPr lang="en-US" sz="1800" dirty="0" smtClean="0">
                <a:latin typeface="+mj-lt"/>
              </a:rPr>
              <a:t> </a:t>
            </a:r>
            <a:r>
              <a:rPr lang="en-US" sz="1800" dirty="0" err="1" smtClean="0">
                <a:latin typeface="+mj-lt"/>
              </a:rPr>
              <a:t>Pharma</a:t>
            </a:r>
            <a:r>
              <a:rPr lang="en-US" sz="1800" dirty="0" smtClean="0">
                <a:latin typeface="+mj-lt"/>
              </a:rPr>
              <a:t>, 2010 WL 1458442</a:t>
            </a:r>
          </a:p>
          <a:p>
            <a:pPr lvl="1">
              <a:spcBef>
                <a:spcPts val="0"/>
              </a:spcBef>
              <a:buFont typeface="Calibri" pitchFamily="34" charset="0"/>
              <a:buChar char="—"/>
            </a:pPr>
            <a:r>
              <a:rPr lang="en-US" sz="1800" dirty="0" smtClean="0">
                <a:latin typeface="+mj-lt"/>
              </a:rPr>
              <a:t>EEOC v McCormick &amp; </a:t>
            </a:r>
            <a:r>
              <a:rPr lang="en-US" sz="1800" dirty="0" err="1" smtClean="0">
                <a:latin typeface="+mj-lt"/>
              </a:rPr>
              <a:t>Schmick's</a:t>
            </a:r>
            <a:r>
              <a:rPr lang="en-US" sz="1800" dirty="0" smtClean="0">
                <a:latin typeface="+mj-lt"/>
              </a:rPr>
              <a:t> Seafood Restaurants, Inc., 2012 WL 380048, D. Md., 2012</a:t>
            </a:r>
          </a:p>
          <a:p>
            <a:pPr lvl="1">
              <a:spcBef>
                <a:spcPts val="0"/>
              </a:spcBef>
              <a:buFont typeface="Calibri" pitchFamily="34" charset="0"/>
              <a:buChar char="—"/>
            </a:pPr>
            <a:endParaRPr lang="en-US" sz="1800" dirty="0" smtClean="0">
              <a:latin typeface="+mj-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cture 1.png"/>
          <p:cNvPicPr>
            <a:picLocks noChangeAspect="1"/>
          </p:cNvPicPr>
          <p:nvPr/>
        </p:nvPicPr>
        <p:blipFill>
          <a:blip r:embed="rId3" cstate="print"/>
          <a:stretch>
            <a:fillRect/>
          </a:stretch>
        </p:blipFill>
        <p:spPr>
          <a:xfrm>
            <a:off x="3156204" y="1116331"/>
            <a:ext cx="2787396" cy="3679063"/>
          </a:xfrm>
          <a:prstGeom prst="rect">
            <a:avLst/>
          </a:prstGeom>
        </p:spPr>
      </p:pic>
      <p:sp>
        <p:nvSpPr>
          <p:cNvPr id="7" name="Title 1"/>
          <p:cNvSpPr>
            <a:spLocks noGrp="1"/>
          </p:cNvSpPr>
          <p:nvPr>
            <p:ph type="title"/>
          </p:nvPr>
        </p:nvSpPr>
        <p:spPr>
          <a:xfrm>
            <a:off x="0" y="493776"/>
            <a:ext cx="9144000" cy="692497"/>
          </a:xfrm>
        </p:spPr>
        <p:txBody>
          <a:bodyPr/>
          <a:lstStyle/>
          <a:p>
            <a:pPr algn="ctr"/>
            <a:r>
              <a:rPr lang="en-US" sz="4500" dirty="0" smtClean="0">
                <a:latin typeface="+mj-lt"/>
              </a:rPr>
              <a:t>Recommended Reading</a:t>
            </a:r>
            <a:endParaRPr lang="en-US" sz="4500" dirty="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085850"/>
            <a:ext cx="9144000" cy="2705100"/>
          </a:xfrm>
        </p:spPr>
        <p:txBody>
          <a:bodyPr>
            <a:noAutofit/>
          </a:bodyPr>
          <a:lstStyle/>
          <a:p>
            <a:r>
              <a:rPr lang="en-US" sz="3200" dirty="0" smtClean="0"/>
              <a:t>Geoff Black | geoff@lightboxtechnologies.com</a:t>
            </a:r>
          </a:p>
          <a:p>
            <a:endParaRPr lang="en-US" sz="3200" dirty="0" smtClean="0"/>
          </a:p>
          <a:p>
            <a:r>
              <a:rPr lang="en-US" sz="3200" dirty="0" smtClean="0"/>
              <a:t>Jon Stewart | jon@lightboxtechnologies.com</a:t>
            </a:r>
          </a:p>
          <a:p>
            <a:endParaRPr lang="en-US" sz="3200" dirty="0" smtClean="0"/>
          </a:p>
          <a:p>
            <a:r>
              <a:rPr lang="en-US" sz="3200" dirty="0" err="1" smtClean="0"/>
              <a:t>Lightbox</a:t>
            </a:r>
            <a:r>
              <a:rPr lang="en-US" sz="3200" dirty="0" smtClean="0"/>
              <a:t> Technologies, Inc.</a:t>
            </a:r>
            <a:endParaRPr lang="en-US" sz="3200" dirty="0"/>
          </a:p>
        </p:txBody>
      </p:sp>
      <p:sp>
        <p:nvSpPr>
          <p:cNvPr id="11" name="Text Placeholder 10"/>
          <p:cNvSpPr>
            <a:spLocks noGrp="1"/>
          </p:cNvSpPr>
          <p:nvPr>
            <p:ph type="body" sz="quarter" idx="11"/>
          </p:nvPr>
        </p:nvSpPr>
        <p:spPr>
          <a:xfrm>
            <a:off x="3450703" y="4855464"/>
            <a:ext cx="65" cy="184666"/>
          </a:xfrm>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3776"/>
            <a:ext cx="9144000" cy="857250"/>
          </a:xfrm>
        </p:spPr>
        <p:txBody>
          <a:bodyPr>
            <a:normAutofit/>
          </a:bodyPr>
          <a:lstStyle/>
          <a:p>
            <a:pPr algn="ctr"/>
            <a:r>
              <a:rPr lang="en-US" sz="5000" dirty="0" smtClean="0">
                <a:latin typeface="+mj-lt"/>
              </a:rPr>
              <a:t>Why do we need Statistics</a:t>
            </a:r>
            <a:r>
              <a:rPr lang="en-US" sz="5000" dirty="0" smtClean="0">
                <a:latin typeface="+mj-lt"/>
              </a:rPr>
              <a:t>?</a:t>
            </a:r>
            <a:endParaRPr lang="en-US" sz="4000" dirty="0">
              <a:latin typeface="+mj-lt"/>
            </a:endParaRPr>
          </a:p>
        </p:txBody>
      </p:sp>
      <p:sp>
        <p:nvSpPr>
          <p:cNvPr id="3" name="Content Placeholder 2"/>
          <p:cNvSpPr>
            <a:spLocks noGrp="1"/>
          </p:cNvSpPr>
          <p:nvPr>
            <p:ph idx="1"/>
          </p:nvPr>
        </p:nvSpPr>
        <p:spPr>
          <a:xfrm>
            <a:off x="566928" y="1276351"/>
            <a:ext cx="8001000" cy="3352800"/>
          </a:xfrm>
        </p:spPr>
        <p:txBody>
          <a:bodyPr>
            <a:noAutofit/>
          </a:bodyPr>
          <a:lstStyle/>
          <a:p>
            <a:pPr algn="just"/>
            <a:r>
              <a:rPr lang="en-US" sz="2800" dirty="0" smtClean="0"/>
              <a:t>“Common </a:t>
            </a:r>
            <a:r>
              <a:rPr lang="en-US" sz="2800" dirty="0" smtClean="0"/>
              <a:t>practice governing the discover of [ESI] requires the use of search terms... If the producing party generates the search terms on its own, the inevitable result will be complaints that the search terms were inadequate</a:t>
            </a:r>
            <a:r>
              <a:rPr lang="en-US" sz="2800" dirty="0" smtClean="0"/>
              <a:t>.”</a:t>
            </a:r>
          </a:p>
          <a:p>
            <a:pPr algn="just"/>
            <a:r>
              <a:rPr lang="en-US" sz="2800" dirty="0" smtClean="0"/>
              <a:t>EEOC v McCormick &amp; </a:t>
            </a:r>
            <a:r>
              <a:rPr lang="en-US" sz="2800" dirty="0" err="1" smtClean="0"/>
              <a:t>Schmick's</a:t>
            </a:r>
            <a:r>
              <a:rPr lang="en-US" sz="2800" dirty="0" smtClean="0"/>
              <a:t> Seafood Restaurants, Inc., 2012 WL 380048, D. Md., </a:t>
            </a:r>
            <a:r>
              <a:rPr lang="en-US" sz="2800" dirty="0" smtClean="0"/>
              <a:t>2012</a:t>
            </a:r>
            <a:endParaRPr lang="en-U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64853"/>
            <a:ext cx="9144000" cy="692497"/>
          </a:xfrm>
        </p:spPr>
        <p:txBody>
          <a:bodyPr/>
          <a:lstStyle/>
          <a:p>
            <a:pPr algn="ctr"/>
            <a:r>
              <a:rPr lang="en-US" sz="4500" dirty="0" smtClean="0">
                <a:latin typeface="+mj-lt"/>
              </a:rPr>
              <a:t>Types of Sampling</a:t>
            </a:r>
            <a:endParaRPr lang="en-US" sz="4500" dirty="0">
              <a:latin typeface="+mj-lt"/>
            </a:endParaRPr>
          </a:p>
        </p:txBody>
      </p:sp>
      <p:sp>
        <p:nvSpPr>
          <p:cNvPr id="3" name="Content Placeholder 2"/>
          <p:cNvSpPr>
            <a:spLocks noGrp="1"/>
          </p:cNvSpPr>
          <p:nvPr>
            <p:ph idx="1"/>
          </p:nvPr>
        </p:nvSpPr>
        <p:spPr/>
        <p:txBody>
          <a:bodyPr>
            <a:noAutofit/>
          </a:bodyPr>
          <a:lstStyle/>
          <a:p>
            <a:pPr marL="0" indent="0" algn="ctr">
              <a:spcBef>
                <a:spcPts val="0"/>
              </a:spcBef>
              <a:buNone/>
            </a:pPr>
            <a:endParaRPr lang="en-US" sz="3600" dirty="0" smtClean="0">
              <a:latin typeface="+mj-lt"/>
            </a:endParaRPr>
          </a:p>
          <a:p>
            <a:pPr marL="0" indent="0" algn="ctr">
              <a:spcBef>
                <a:spcPts val="0"/>
              </a:spcBef>
              <a:buNone/>
            </a:pPr>
            <a:r>
              <a:rPr lang="en-US" sz="3600" dirty="0" smtClean="0">
                <a:latin typeface="+mj-lt"/>
              </a:rPr>
              <a:t>Judgmental</a:t>
            </a:r>
          </a:p>
          <a:p>
            <a:pPr marL="0" indent="0" algn="ctr">
              <a:spcBef>
                <a:spcPts val="0"/>
              </a:spcBef>
              <a:buNone/>
            </a:pPr>
            <a:endParaRPr lang="en-US" sz="3600" dirty="0" smtClean="0">
              <a:latin typeface="+mj-lt"/>
            </a:endParaRPr>
          </a:p>
          <a:p>
            <a:pPr marL="0" indent="0" algn="ctr">
              <a:spcBef>
                <a:spcPts val="0"/>
              </a:spcBef>
              <a:buNone/>
            </a:pPr>
            <a:r>
              <a:rPr lang="en-US" sz="3600" dirty="0" smtClean="0">
                <a:latin typeface="+mj-lt"/>
              </a:rPr>
              <a:t>Statistical</a:t>
            </a:r>
            <a:r>
              <a:rPr lang="en-US" sz="3600" baseline="30000" dirty="0" smtClean="0">
                <a:latin typeface="+mj-lt"/>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6796"/>
            <a:ext cx="9144000" cy="338554"/>
          </a:xfrm>
        </p:spPr>
        <p:txBody>
          <a:bodyPr>
            <a:noAutofit/>
          </a:bodyPr>
          <a:lstStyle/>
          <a:p>
            <a:pPr algn="ctr"/>
            <a:r>
              <a:rPr lang="en-US" sz="3600" dirty="0" smtClean="0">
                <a:latin typeface="+mj-lt"/>
              </a:rPr>
              <a:t>Statistics: Helping mathematicians win</a:t>
            </a:r>
            <a:br>
              <a:rPr lang="en-US" sz="3600" dirty="0" smtClean="0">
                <a:latin typeface="+mj-lt"/>
              </a:rPr>
            </a:br>
            <a:r>
              <a:rPr lang="en-US" sz="3600" dirty="0" smtClean="0">
                <a:latin typeface="+mj-lt"/>
              </a:rPr>
              <a:t>silly arguments since 1663</a:t>
            </a:r>
            <a:endParaRPr lang="en-US" sz="3600" dirty="0">
              <a:latin typeface="+mj-lt"/>
            </a:endParaRPr>
          </a:p>
        </p:txBody>
      </p:sp>
      <p:sp>
        <p:nvSpPr>
          <p:cNvPr id="3" name="Content Placeholder 2"/>
          <p:cNvSpPr>
            <a:spLocks noGrp="1"/>
          </p:cNvSpPr>
          <p:nvPr>
            <p:ph idx="1"/>
          </p:nvPr>
        </p:nvSpPr>
        <p:spPr/>
        <p:txBody>
          <a:bodyPr>
            <a:normAutofit/>
          </a:bodyPr>
          <a:lstStyle/>
          <a:p>
            <a:endParaRPr lang="en-US" dirty="0" smtClean="0"/>
          </a:p>
          <a:p>
            <a:pPr algn="ctr">
              <a:buNone/>
            </a:pPr>
            <a:endParaRPr lang="en-US" dirty="0" smtClean="0"/>
          </a:p>
        </p:txBody>
      </p:sp>
      <p:pic>
        <p:nvPicPr>
          <p:cNvPr id="4" name="Picture 3" descr="dilbert-statistics-and-sampling.gif"/>
          <p:cNvPicPr>
            <a:picLocks noChangeAspect="1"/>
          </p:cNvPicPr>
          <p:nvPr/>
        </p:nvPicPr>
        <p:blipFill>
          <a:blip r:embed="rId3"/>
          <a:stretch>
            <a:fillRect/>
          </a:stretch>
        </p:blipFill>
        <p:spPr>
          <a:xfrm>
            <a:off x="152400" y="2038350"/>
            <a:ext cx="8822352" cy="20574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4350"/>
            <a:ext cx="9144000" cy="338554"/>
          </a:xfrm>
        </p:spPr>
        <p:txBody>
          <a:bodyPr>
            <a:noAutofit/>
          </a:bodyPr>
          <a:lstStyle/>
          <a:p>
            <a:pPr algn="ctr"/>
            <a:r>
              <a:rPr lang="en-US" sz="4500" dirty="0" smtClean="0">
                <a:latin typeface="+mj-lt"/>
              </a:rPr>
              <a:t>A Recent Experience with Sampling</a:t>
            </a:r>
            <a:endParaRPr lang="en-US" sz="4500" dirty="0">
              <a:latin typeface="+mj-lt"/>
            </a:endParaRPr>
          </a:p>
        </p:txBody>
      </p:sp>
      <p:sp>
        <p:nvSpPr>
          <p:cNvPr id="3" name="Content Placeholder 2"/>
          <p:cNvSpPr>
            <a:spLocks noGrp="1"/>
          </p:cNvSpPr>
          <p:nvPr>
            <p:ph idx="1"/>
          </p:nvPr>
        </p:nvSpPr>
        <p:spPr/>
        <p:txBody>
          <a:bodyPr>
            <a:normAutofit/>
          </a:bodyPr>
          <a:lstStyle/>
          <a:p>
            <a:pPr marL="0" indent="0" algn="ctr">
              <a:buNone/>
            </a:pPr>
            <a:r>
              <a:rPr lang="en-US" sz="3600" dirty="0" smtClean="0">
                <a:latin typeface="+mj-lt"/>
              </a:rPr>
              <a:t>Setting the stage</a:t>
            </a:r>
            <a:endParaRPr lang="en-US" sz="3600" dirty="0">
              <a:latin typeface="+mj-lt"/>
            </a:endParaRPr>
          </a:p>
        </p:txBody>
      </p:sp>
      <p:pic>
        <p:nvPicPr>
          <p:cNvPr id="4" name="Picture 3" descr="Peck-Snippet.bmp"/>
          <p:cNvPicPr>
            <a:picLocks noChangeAspect="1"/>
          </p:cNvPicPr>
          <p:nvPr/>
        </p:nvPicPr>
        <p:blipFill>
          <a:blip r:embed="rId3" cstate="print"/>
          <a:stretch>
            <a:fillRect/>
          </a:stretch>
        </p:blipFill>
        <p:spPr>
          <a:xfrm>
            <a:off x="1524000" y="2266950"/>
            <a:ext cx="6089401" cy="223704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4350"/>
            <a:ext cx="9144000" cy="692497"/>
          </a:xfrm>
        </p:spPr>
        <p:txBody>
          <a:bodyPr/>
          <a:lstStyle/>
          <a:p>
            <a:pPr algn="ctr"/>
            <a:endParaRPr lang="en-US" sz="4500" dirty="0">
              <a:latin typeface="+mj-lt"/>
            </a:endParaRPr>
          </a:p>
        </p:txBody>
      </p:sp>
      <p:pic>
        <p:nvPicPr>
          <p:cNvPr id="6" name="Content Placeholder 5" descr="little_upset.jpg"/>
          <p:cNvPicPr>
            <a:picLocks noGrp="1" noChangeAspect="1"/>
          </p:cNvPicPr>
          <p:nvPr>
            <p:ph idx="1"/>
          </p:nvPr>
        </p:nvPicPr>
        <p:blipFill>
          <a:blip r:embed="rId3"/>
          <a:stretch>
            <a:fillRect/>
          </a:stretch>
        </p:blipFill>
        <p:spPr>
          <a:xfrm>
            <a:off x="2895600" y="625476"/>
            <a:ext cx="3352800" cy="4156074"/>
          </a:xfrm>
        </p:spPr>
      </p:pic>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4350"/>
            <a:ext cx="9144000" cy="857250"/>
          </a:xfrm>
        </p:spPr>
        <p:txBody>
          <a:bodyPr>
            <a:noAutofit/>
          </a:bodyPr>
          <a:lstStyle/>
          <a:p>
            <a:pPr algn="ctr"/>
            <a:r>
              <a:rPr lang="en-US" sz="4500" dirty="0" smtClean="0">
                <a:latin typeface="+mj-lt"/>
              </a:rPr>
              <a:t>A Recent Experience with Sampling</a:t>
            </a:r>
            <a:br>
              <a:rPr lang="en-US" sz="4500" dirty="0" smtClean="0">
                <a:latin typeface="+mj-lt"/>
              </a:rPr>
            </a:br>
            <a:r>
              <a:rPr lang="en-US" sz="3600" dirty="0" smtClean="0">
                <a:latin typeface="+mj-lt"/>
              </a:rPr>
              <a:t>The Challenge</a:t>
            </a:r>
            <a:endParaRPr lang="en-US" sz="3600" dirty="0">
              <a:latin typeface="+mj-lt"/>
            </a:endParaRPr>
          </a:p>
        </p:txBody>
      </p:sp>
      <p:sp>
        <p:nvSpPr>
          <p:cNvPr id="3" name="Content Placeholder 2"/>
          <p:cNvSpPr>
            <a:spLocks noGrp="1"/>
          </p:cNvSpPr>
          <p:nvPr>
            <p:ph idx="1"/>
          </p:nvPr>
        </p:nvSpPr>
        <p:spPr>
          <a:xfrm>
            <a:off x="0" y="1809750"/>
            <a:ext cx="9144000" cy="2971800"/>
          </a:xfrm>
        </p:spPr>
        <p:txBody>
          <a:bodyPr>
            <a:noAutofit/>
          </a:bodyPr>
          <a:lstStyle/>
          <a:p>
            <a:pPr marL="0" indent="0" algn="ctr">
              <a:spcBef>
                <a:spcPts val="0"/>
              </a:spcBef>
              <a:buNone/>
            </a:pPr>
            <a:r>
              <a:rPr lang="en-US" sz="2400" dirty="0" smtClean="0">
                <a:latin typeface="+mj-lt"/>
              </a:rPr>
              <a:t>Select appropriate filters for a large data set</a:t>
            </a:r>
          </a:p>
          <a:p>
            <a:pPr marL="0" indent="0" algn="ctr">
              <a:spcBef>
                <a:spcPts val="0"/>
              </a:spcBef>
              <a:buNone/>
            </a:pPr>
            <a:endParaRPr lang="en-US" sz="1800" dirty="0" smtClean="0">
              <a:latin typeface="+mj-lt"/>
            </a:endParaRPr>
          </a:p>
          <a:p>
            <a:pPr marL="0" indent="0" algn="ctr">
              <a:spcBef>
                <a:spcPts val="0"/>
              </a:spcBef>
              <a:buNone/>
            </a:pPr>
            <a:r>
              <a:rPr lang="en-US" sz="2400" dirty="0" smtClean="0">
                <a:latin typeface="+mj-lt"/>
              </a:rPr>
              <a:t>Audit reviewers without double reviewing everything</a:t>
            </a:r>
          </a:p>
          <a:p>
            <a:pPr marL="0" indent="0" algn="ctr">
              <a:spcBef>
                <a:spcPts val="0"/>
              </a:spcBef>
              <a:buNone/>
            </a:pPr>
            <a:endParaRPr lang="en-US" sz="1800" dirty="0" smtClean="0">
              <a:latin typeface="+mj-lt"/>
            </a:endParaRPr>
          </a:p>
          <a:p>
            <a:pPr marL="0" indent="0" algn="ctr">
              <a:spcBef>
                <a:spcPts val="0"/>
              </a:spcBef>
              <a:buNone/>
            </a:pPr>
            <a:r>
              <a:rPr lang="en-US" sz="2400" dirty="0" smtClean="0">
                <a:latin typeface="+mj-lt"/>
              </a:rPr>
              <a:t>Test our processing tools</a:t>
            </a:r>
          </a:p>
          <a:p>
            <a:pPr marL="0" indent="0" algn="ctr">
              <a:spcBef>
                <a:spcPts val="0"/>
              </a:spcBef>
              <a:buNone/>
            </a:pPr>
            <a:endParaRPr lang="en-US" sz="1800" dirty="0" smtClean="0">
              <a:latin typeface="+mj-lt"/>
            </a:endParaRPr>
          </a:p>
          <a:p>
            <a:pPr marL="0" indent="0" algn="ctr">
              <a:spcBef>
                <a:spcPts val="0"/>
              </a:spcBef>
              <a:buNone/>
            </a:pPr>
            <a:r>
              <a:rPr lang="en-US" sz="2400" dirty="0" smtClean="0">
                <a:latin typeface="+mj-lt"/>
              </a:rPr>
              <a:t>Accomplish all of these with a high </a:t>
            </a:r>
            <a:r>
              <a:rPr lang="en-US" sz="2400" i="1" dirty="0" smtClean="0">
                <a:latin typeface="+mj-lt"/>
              </a:rPr>
              <a:t>confidence level</a:t>
            </a:r>
          </a:p>
          <a:p>
            <a:pPr marL="0" indent="0" algn="ctr">
              <a:spcBef>
                <a:spcPts val="0"/>
              </a:spcBef>
              <a:buNone/>
            </a:pPr>
            <a:r>
              <a:rPr lang="en-US" sz="2400" dirty="0" smtClean="0">
                <a:latin typeface="+mj-lt"/>
              </a:rPr>
              <a:t>and low </a:t>
            </a:r>
            <a:r>
              <a:rPr lang="en-US" sz="2400" i="1" dirty="0" smtClean="0">
                <a:latin typeface="+mj-lt"/>
              </a:rPr>
              <a:t>margin of error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IC-2012_De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CEIC-2012_Official PPT Template</Template>
  <TotalTime>5258</TotalTime>
  <Words>4645</Words>
  <Application>Microsoft Office PowerPoint</Application>
  <PresentationFormat>On-screen Show (16:9)</PresentationFormat>
  <Paragraphs>296</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CEIC-2012_Deck</vt:lpstr>
      <vt:lpstr>Statistical Analysis and Data Sampling for eDiscovery</vt:lpstr>
      <vt:lpstr>Why do we need Statistics? (Ensuring Quality in eDiscovery)</vt:lpstr>
      <vt:lpstr>Why do we need Statistics?</vt:lpstr>
      <vt:lpstr>Why do we need Statistics?</vt:lpstr>
      <vt:lpstr>Types of Sampling</vt:lpstr>
      <vt:lpstr>Statistics: Helping mathematicians win silly arguments since 1663</vt:lpstr>
      <vt:lpstr>A Recent Experience with Sampling</vt:lpstr>
      <vt:lpstr>Slide 8</vt:lpstr>
      <vt:lpstr>A Recent Experience with Sampling The Challenge</vt:lpstr>
      <vt:lpstr>Statistics for eDiscovery Margin of Error</vt:lpstr>
      <vt:lpstr>Statistics for eDiscovery Margin of Error Example</vt:lpstr>
      <vt:lpstr>Statistics for eDiscovery Margin of Error Example</vt:lpstr>
      <vt:lpstr>Statistics for eDiscovery Confidence Level</vt:lpstr>
      <vt:lpstr>Statistics for eDiscovery Confidence Level</vt:lpstr>
      <vt:lpstr>Statistics for eDiscovery What’s The Catch?</vt:lpstr>
      <vt:lpstr>Statistics for eDiscovery</vt:lpstr>
      <vt:lpstr>Where the Heck Did Those Numbers Come From?</vt:lpstr>
      <vt:lpstr>Where eyes glaze over…</vt:lpstr>
      <vt:lpstr>[Scaling] Statistics for eDiscovery</vt:lpstr>
      <vt:lpstr>[Scaling] Statistics for eDiscovery</vt:lpstr>
      <vt:lpstr>A Recent Experience with Sampling Filtering Selection</vt:lpstr>
      <vt:lpstr>A Recent Experience with Sampling Validating Filters</vt:lpstr>
      <vt:lpstr>A Recent Experience with Sampling Validating Filters</vt:lpstr>
      <vt:lpstr>A Recent Experience with Sampling Validating Filters</vt:lpstr>
      <vt:lpstr>A Recent Experience with Sampling Keeping Your Vendors Honest</vt:lpstr>
      <vt:lpstr>Slide 26</vt:lpstr>
      <vt:lpstr>What does all this mean? (The Benefits of Using Statistics)</vt:lpstr>
      <vt:lpstr>What about predictive coding?</vt:lpstr>
      <vt:lpstr>What about predictive coding?</vt:lpstr>
      <vt:lpstr>What about predictive coding?</vt:lpstr>
      <vt:lpstr>What about predictive coding?</vt:lpstr>
      <vt:lpstr>What about predictive coding?</vt:lpstr>
      <vt:lpstr>Sample Size Selector EnScript</vt:lpstr>
      <vt:lpstr>References</vt:lpstr>
      <vt:lpstr>Related Cases</vt:lpstr>
      <vt:lpstr>Recommended Reading</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Analysis and Data Sampling for eDiscovery</dc:title>
  <dc:creator>Geoff Black, Lightbox Technologies, Inc.</dc:creator>
  <cp:keywords>ediscovery statistics sampling validation legal technology</cp:keywords>
  <dc:description>http://www.lightboxtechnologies.com</dc:description>
  <cp:lastModifiedBy>geoff</cp:lastModifiedBy>
  <cp:revision>477</cp:revision>
  <dcterms:created xsi:type="dcterms:W3CDTF">2010-04-07T18:27:50Z</dcterms:created>
  <dcterms:modified xsi:type="dcterms:W3CDTF">2012-05-21T22:20:40Z</dcterms:modified>
</cp:coreProperties>
</file>