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6"/>
  </p:notesMasterIdLst>
  <p:sldIdLst>
    <p:sldId id="256" r:id="rId5"/>
    <p:sldId id="290" r:id="rId6"/>
    <p:sldId id="291" r:id="rId7"/>
    <p:sldId id="307" r:id="rId8"/>
    <p:sldId id="292" r:id="rId9"/>
    <p:sldId id="353" r:id="rId10"/>
    <p:sldId id="293" r:id="rId11"/>
    <p:sldId id="260" r:id="rId12"/>
    <p:sldId id="263" r:id="rId13"/>
    <p:sldId id="267" r:id="rId14"/>
    <p:sldId id="268" r:id="rId15"/>
    <p:sldId id="269" r:id="rId16"/>
    <p:sldId id="271" r:id="rId17"/>
    <p:sldId id="272" r:id="rId18"/>
    <p:sldId id="356" r:id="rId19"/>
    <p:sldId id="273" r:id="rId20"/>
    <p:sldId id="358" r:id="rId21"/>
    <p:sldId id="274" r:id="rId22"/>
    <p:sldId id="277" r:id="rId23"/>
    <p:sldId id="278" r:id="rId24"/>
    <p:sldId id="279" r:id="rId25"/>
    <p:sldId id="294" r:id="rId26"/>
    <p:sldId id="354" r:id="rId27"/>
    <p:sldId id="282" r:id="rId28"/>
    <p:sldId id="285" r:id="rId29"/>
    <p:sldId id="321" r:id="rId30"/>
    <p:sldId id="350" r:id="rId31"/>
    <p:sldId id="317" r:id="rId32"/>
    <p:sldId id="320" r:id="rId33"/>
    <p:sldId id="319" r:id="rId34"/>
    <p:sldId id="311" r:id="rId35"/>
    <p:sldId id="318" r:id="rId36"/>
    <p:sldId id="303" r:id="rId37"/>
    <p:sldId id="323" r:id="rId38"/>
    <p:sldId id="348" r:id="rId39"/>
    <p:sldId id="349" r:id="rId40"/>
    <p:sldId id="344" r:id="rId41"/>
    <p:sldId id="347" r:id="rId42"/>
    <p:sldId id="288" r:id="rId43"/>
    <p:sldId id="355" r:id="rId44"/>
    <p:sldId id="322" r:id="rId45"/>
    <p:sldId id="326" r:id="rId46"/>
    <p:sldId id="327" r:id="rId47"/>
    <p:sldId id="328" r:id="rId48"/>
    <p:sldId id="329" r:id="rId49"/>
    <p:sldId id="330" r:id="rId50"/>
    <p:sldId id="331" r:id="rId51"/>
    <p:sldId id="332" r:id="rId52"/>
    <p:sldId id="333" r:id="rId53"/>
    <p:sldId id="334" r:id="rId54"/>
    <p:sldId id="335" r:id="rId55"/>
    <p:sldId id="336" r:id="rId56"/>
    <p:sldId id="337" r:id="rId57"/>
    <p:sldId id="338" r:id="rId58"/>
    <p:sldId id="339" r:id="rId59"/>
    <p:sldId id="340" r:id="rId60"/>
    <p:sldId id="341" r:id="rId61"/>
    <p:sldId id="342" r:id="rId62"/>
    <p:sldId id="343" r:id="rId63"/>
    <p:sldId id="305" r:id="rId64"/>
    <p:sldId id="289" r:id="rId65"/>
  </p:sldIdLst>
  <p:sldSz cx="9144000" cy="5143500" type="screen16x9"/>
  <p:notesSz cx="6858000" cy="9144000"/>
  <p:custDataLst>
    <p:tags r:id="rId6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2F2F2"/>
    <a:srgbClr val="FFFFFF"/>
    <a:srgbClr val="7F7F7F"/>
    <a:srgbClr val="004989"/>
    <a:srgbClr val="002F52"/>
    <a:srgbClr val="333333"/>
    <a:srgbClr val="01627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81149" autoAdjust="0"/>
  </p:normalViewPr>
  <p:slideViewPr>
    <p:cSldViewPr>
      <p:cViewPr varScale="1">
        <p:scale>
          <a:sx n="99" d="100"/>
          <a:sy n="99" d="100"/>
        </p:scale>
        <p:origin x="-1890" y="-90"/>
      </p:cViewPr>
      <p:guideLst>
        <p:guide orient="horz" pos="1620"/>
        <p:guide pos="2880"/>
      </p:guideLst>
    </p:cSldViewPr>
  </p:slideViewPr>
  <p:notesTextViewPr>
    <p:cViewPr>
      <p:scale>
        <a:sx n="100" d="100"/>
        <a:sy n="100" d="100"/>
      </p:scale>
      <p:origin x="0" y="0"/>
    </p:cViewPr>
  </p:notesTextViewPr>
  <p:sorterViewPr>
    <p:cViewPr>
      <p:scale>
        <a:sx n="90" d="100"/>
        <a:sy n="9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gs" Target="tags/tag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camillecollins:Desktop:IQPC%20Ediscovery%20West%202010:IQPC%20Char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camillecollins:Desktop:IQPC%20Ediscovery%20West%202010:IQPC%20Char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areaChart>
        <c:grouping val="standard"/>
        <c:ser>
          <c:idx val="0"/>
          <c:order val="0"/>
          <c:tx>
            <c:strRef>
              <c:f>Sheet1!$A$2</c:f>
              <c:strCache>
                <c:ptCount val="1"/>
                <c:pt idx="0">
                  <c:v>99% Confidence Level</c:v>
                </c:pt>
              </c:strCache>
            </c:strRef>
          </c:tx>
          <c:cat>
            <c:strRef>
              <c:f>Sheet1!$B$1:$D$1</c:f>
              <c:strCache>
                <c:ptCount val="3"/>
                <c:pt idx="0">
                  <c:v>± 10%</c:v>
                </c:pt>
                <c:pt idx="1">
                  <c:v>± 5%</c:v>
                </c:pt>
                <c:pt idx="2">
                  <c:v>± 2%</c:v>
                </c:pt>
              </c:strCache>
            </c:strRef>
          </c:cat>
          <c:val>
            <c:numRef>
              <c:f>Sheet1!$B$2:$D$2</c:f>
              <c:numCache>
                <c:formatCode>#,##0</c:formatCode>
                <c:ptCount val="3"/>
                <c:pt idx="0">
                  <c:v>166</c:v>
                </c:pt>
                <c:pt idx="1">
                  <c:v>664</c:v>
                </c:pt>
                <c:pt idx="2">
                  <c:v>4130</c:v>
                </c:pt>
              </c:numCache>
            </c:numRef>
          </c:val>
        </c:ser>
        <c:ser>
          <c:idx val="1"/>
          <c:order val="1"/>
          <c:tx>
            <c:strRef>
              <c:f>Sheet1!$A$3</c:f>
              <c:strCache>
                <c:ptCount val="1"/>
                <c:pt idx="0">
                  <c:v>95% Confidence Level</c:v>
                </c:pt>
              </c:strCache>
            </c:strRef>
          </c:tx>
          <c:cat>
            <c:strRef>
              <c:f>Sheet1!$B$1:$D$1</c:f>
              <c:strCache>
                <c:ptCount val="3"/>
                <c:pt idx="0">
                  <c:v>± 10%</c:v>
                </c:pt>
                <c:pt idx="1">
                  <c:v>± 5%</c:v>
                </c:pt>
                <c:pt idx="2">
                  <c:v>± 2%</c:v>
                </c:pt>
              </c:strCache>
            </c:strRef>
          </c:cat>
          <c:val>
            <c:numRef>
              <c:f>Sheet1!$B$3:$D$3</c:f>
              <c:numCache>
                <c:formatCode>#,##0</c:formatCode>
                <c:ptCount val="3"/>
                <c:pt idx="0">
                  <c:v>97</c:v>
                </c:pt>
                <c:pt idx="1">
                  <c:v>384</c:v>
                </c:pt>
                <c:pt idx="2">
                  <c:v>2396</c:v>
                </c:pt>
              </c:numCache>
            </c:numRef>
          </c:val>
        </c:ser>
        <c:ser>
          <c:idx val="2"/>
          <c:order val="2"/>
          <c:tx>
            <c:strRef>
              <c:f>Sheet1!$A$4</c:f>
              <c:strCache>
                <c:ptCount val="1"/>
                <c:pt idx="0">
                  <c:v>90% Confidence Level</c:v>
                </c:pt>
              </c:strCache>
            </c:strRef>
          </c:tx>
          <c:cat>
            <c:strRef>
              <c:f>Sheet1!$B$1:$D$1</c:f>
              <c:strCache>
                <c:ptCount val="3"/>
                <c:pt idx="0">
                  <c:v>± 10%</c:v>
                </c:pt>
                <c:pt idx="1">
                  <c:v>± 5%</c:v>
                </c:pt>
                <c:pt idx="2">
                  <c:v>± 2%</c:v>
                </c:pt>
              </c:strCache>
            </c:strRef>
          </c:cat>
          <c:val>
            <c:numRef>
              <c:f>Sheet1!$B$4:$D$4</c:f>
              <c:numCache>
                <c:formatCode>#,##0</c:formatCode>
                <c:ptCount val="3"/>
                <c:pt idx="0">
                  <c:v>68</c:v>
                </c:pt>
                <c:pt idx="1">
                  <c:v>271</c:v>
                </c:pt>
                <c:pt idx="2">
                  <c:v>1689</c:v>
                </c:pt>
              </c:numCache>
            </c:numRef>
          </c:val>
        </c:ser>
        <c:axId val="52059136"/>
        <c:axId val="52544640"/>
      </c:areaChart>
      <c:catAx>
        <c:axId val="52059136"/>
        <c:scaling>
          <c:orientation val="minMax"/>
        </c:scaling>
        <c:axPos val="b"/>
        <c:numFmt formatCode="General" sourceLinked="0"/>
        <c:tickLblPos val="nextTo"/>
        <c:crossAx val="52544640"/>
        <c:crosses val="autoZero"/>
        <c:auto val="1"/>
        <c:lblAlgn val="ctr"/>
        <c:lblOffset val="100"/>
      </c:catAx>
      <c:valAx>
        <c:axId val="52544640"/>
        <c:scaling>
          <c:orientation val="minMax"/>
        </c:scaling>
        <c:axPos val="l"/>
        <c:majorGridlines/>
        <c:numFmt formatCode="#,##0" sourceLinked="0"/>
        <c:tickLblPos val="nextTo"/>
        <c:crossAx val="52059136"/>
        <c:crosses val="autoZero"/>
        <c:crossBetween val="midCat"/>
      </c:valAx>
    </c:plotArea>
    <c:legend>
      <c:legendPos val="r"/>
    </c:legend>
    <c:plotVisOnly val="1"/>
    <c:dispBlanksAs val="zero"/>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8"/>
  <c:chart>
    <c:title>
      <c:tx>
        <c:rich>
          <a:bodyPr/>
          <a:lstStyle/>
          <a:p>
            <a:pPr>
              <a:defRPr/>
            </a:pPr>
            <a:r>
              <a:rPr lang="en-US" sz="2600" b="0" i="0" dirty="0"/>
              <a:t>Sample </a:t>
            </a:r>
            <a:r>
              <a:rPr lang="en-US" sz="2600" b="0" i="0" dirty="0" smtClean="0"/>
              <a:t>Sizes </a:t>
            </a:r>
            <a:r>
              <a:rPr lang="en-US" sz="2600" b="0" i="0" dirty="0"/>
              <a:t>at 99% Confidence </a:t>
            </a:r>
            <a:r>
              <a:rPr lang="en-US" sz="2600" b="0" i="0" u="none" strike="noStrike" baseline="0" dirty="0"/>
              <a:t>± 2%</a:t>
            </a:r>
            <a:endParaRPr lang="en-US" sz="2600" b="0" i="0" dirty="0"/>
          </a:p>
        </c:rich>
      </c:tx>
    </c:title>
    <c:plotArea>
      <c:layout/>
      <c:lineChart>
        <c:grouping val="standard"/>
        <c:ser>
          <c:idx val="0"/>
          <c:order val="0"/>
          <c:tx>
            <c:strRef>
              <c:f>Sheet2!$B$1</c:f>
              <c:strCache>
                <c:ptCount val="1"/>
                <c:pt idx="0">
                  <c:v>Sample Size</c:v>
                </c:pt>
              </c:strCache>
            </c:strRef>
          </c:tx>
          <c:marker>
            <c:symbol val="none"/>
          </c:marker>
          <c:cat>
            <c:numRef>
              <c:f>Sheet2!$A$2:$A$5</c:f>
              <c:numCache>
                <c:formatCode>#,##0</c:formatCode>
                <c:ptCount val="4"/>
                <c:pt idx="0">
                  <c:v>10000</c:v>
                </c:pt>
                <c:pt idx="1">
                  <c:v>100000</c:v>
                </c:pt>
                <c:pt idx="2">
                  <c:v>1000000</c:v>
                </c:pt>
                <c:pt idx="3">
                  <c:v>10000000</c:v>
                </c:pt>
              </c:numCache>
            </c:numRef>
          </c:cat>
          <c:val>
            <c:numRef>
              <c:f>Sheet2!$B$2:$B$5</c:f>
              <c:numCache>
                <c:formatCode>#,##0</c:formatCode>
                <c:ptCount val="4"/>
                <c:pt idx="0">
                  <c:v>2932</c:v>
                </c:pt>
                <c:pt idx="1">
                  <c:v>3982</c:v>
                </c:pt>
                <c:pt idx="2">
                  <c:v>4130</c:v>
                </c:pt>
                <c:pt idx="3">
                  <c:v>4146</c:v>
                </c:pt>
              </c:numCache>
            </c:numRef>
          </c:val>
        </c:ser>
        <c:marker val="1"/>
        <c:axId val="52765440"/>
        <c:axId val="52766976"/>
      </c:lineChart>
      <c:catAx>
        <c:axId val="52765440"/>
        <c:scaling>
          <c:orientation val="minMax"/>
        </c:scaling>
        <c:axPos val="b"/>
        <c:numFmt formatCode="#,##0" sourceLinked="1"/>
        <c:tickLblPos val="nextTo"/>
        <c:txPr>
          <a:bodyPr/>
          <a:lstStyle/>
          <a:p>
            <a:pPr>
              <a:defRPr sz="1600" b="1" i="0"/>
            </a:pPr>
            <a:endParaRPr lang="en-US"/>
          </a:p>
        </c:txPr>
        <c:crossAx val="52766976"/>
        <c:crosses val="autoZero"/>
        <c:auto val="1"/>
        <c:lblAlgn val="ctr"/>
        <c:lblOffset val="100"/>
      </c:catAx>
      <c:valAx>
        <c:axId val="52766976"/>
        <c:scaling>
          <c:orientation val="minMax"/>
          <c:max val="4400"/>
          <c:min val="2800"/>
        </c:scaling>
        <c:axPos val="l"/>
        <c:majorGridlines/>
        <c:numFmt formatCode="#,##0" sourceLinked="1"/>
        <c:tickLblPos val="nextTo"/>
        <c:txPr>
          <a:bodyPr/>
          <a:lstStyle/>
          <a:p>
            <a:pPr>
              <a:defRPr sz="1400" b="1" i="0">
                <a:solidFill>
                  <a:schemeClr val="tx1">
                    <a:lumMod val="65000"/>
                    <a:lumOff val="35000"/>
                  </a:schemeClr>
                </a:solidFill>
              </a:defRPr>
            </a:pPr>
            <a:endParaRPr lang="en-US"/>
          </a:p>
        </c:txPr>
        <c:crossAx val="52765440"/>
        <c:crosses val="autoZero"/>
        <c:crossBetween val="between"/>
        <c:majorUnit val="200"/>
      </c:valAx>
    </c:plotArea>
    <c:plotVisOnly val="1"/>
    <c:dispBlanksAs val="gap"/>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BAC708-165C-4B12-9F5D-A1AC911F2AE0}" type="datetimeFigureOut">
              <a:rPr lang="en-US" smtClean="0"/>
              <a:pPr/>
              <a:t>4/17/2015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815A61-0425-4A1F-BCF5-96CB0F84E97B}" type="slidenum">
              <a:rPr lang="en-US" smtClean="0"/>
              <a:pPr/>
              <a:t>‹#›</a:t>
            </a:fld>
            <a:endParaRPr lang="en-US"/>
          </a:p>
        </p:txBody>
      </p:sp>
    </p:spTree>
    <p:extLst>
      <p:ext uri="{BB962C8B-B14F-4D97-AF65-F5344CB8AC3E}">
        <p14:creationId xmlns="" xmlns:p14="http://schemas.microsoft.com/office/powerpoint/2010/main" val="333616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815A61-0425-4A1F-BCF5-96CB0F84E97B}" type="slidenum">
              <a:rPr lang="en-US" smtClean="0"/>
              <a:pPr/>
              <a:t>1</a:t>
            </a:fld>
            <a:endParaRPr lang="en-US"/>
          </a:p>
        </p:txBody>
      </p:sp>
    </p:spTree>
    <p:extLst>
      <p:ext uri="{BB962C8B-B14F-4D97-AF65-F5344CB8AC3E}">
        <p14:creationId xmlns="" xmlns:p14="http://schemas.microsoft.com/office/powerpoint/2010/main" val="4022242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3555EFA-CEB8-4103-8792-66B94EFCC994}" type="slidenum">
              <a:rPr lang="en-US" smtClean="0"/>
              <a:pPr/>
              <a:t>14</a:t>
            </a:fld>
            <a:endParaRPr lang="en-US"/>
          </a:p>
        </p:txBody>
      </p:sp>
    </p:spTree>
    <p:extLst>
      <p:ext uri="{BB962C8B-B14F-4D97-AF65-F5344CB8AC3E}">
        <p14:creationId xmlns="" xmlns:p14="http://schemas.microsoft.com/office/powerpoint/2010/main" val="3289637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555EFA-CEB8-4103-8792-66B94EFCC994}" type="slidenum">
              <a:rPr lang="en-US" smtClean="0"/>
              <a:pPr/>
              <a:t>15</a:t>
            </a:fld>
            <a:endParaRPr lang="en-US"/>
          </a:p>
        </p:txBody>
      </p:sp>
    </p:spTree>
    <p:extLst>
      <p:ext uri="{BB962C8B-B14F-4D97-AF65-F5344CB8AC3E}">
        <p14:creationId xmlns="" xmlns:p14="http://schemas.microsoft.com/office/powerpoint/2010/main" val="751071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3555EFA-CEB8-4103-8792-66B94EFCC994}" type="slidenum">
              <a:rPr lang="en-US" smtClean="0"/>
              <a:pPr/>
              <a:t>16</a:t>
            </a:fld>
            <a:endParaRPr lang="en-US"/>
          </a:p>
        </p:txBody>
      </p:sp>
    </p:spTree>
    <p:extLst>
      <p:ext uri="{BB962C8B-B14F-4D97-AF65-F5344CB8AC3E}">
        <p14:creationId xmlns="" xmlns:p14="http://schemas.microsoft.com/office/powerpoint/2010/main" val="3341922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3555EFA-CEB8-4103-8792-66B94EFCC994}" type="slidenum">
              <a:rPr lang="en-US" smtClean="0"/>
              <a:pPr/>
              <a:t>17</a:t>
            </a:fld>
            <a:endParaRPr lang="en-US"/>
          </a:p>
        </p:txBody>
      </p:sp>
    </p:spTree>
    <p:extLst>
      <p:ext uri="{BB962C8B-B14F-4D97-AF65-F5344CB8AC3E}">
        <p14:creationId xmlns="" xmlns:p14="http://schemas.microsoft.com/office/powerpoint/2010/main" val="3341922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555EFA-CEB8-4103-8792-66B94EFCC994}" type="slidenum">
              <a:rPr lang="en-US" smtClean="0"/>
              <a:pPr/>
              <a:t>18</a:t>
            </a:fld>
            <a:endParaRPr lang="en-US"/>
          </a:p>
        </p:txBody>
      </p:sp>
    </p:spTree>
    <p:extLst>
      <p:ext uri="{BB962C8B-B14F-4D97-AF65-F5344CB8AC3E}">
        <p14:creationId xmlns="" xmlns:p14="http://schemas.microsoft.com/office/powerpoint/2010/main" val="38388223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555EFA-CEB8-4103-8792-66B94EFCC994}" type="slidenum">
              <a:rPr lang="en-US" smtClean="0"/>
              <a:pPr/>
              <a:t>19</a:t>
            </a:fld>
            <a:endParaRPr lang="en-US"/>
          </a:p>
        </p:txBody>
      </p:sp>
    </p:spTree>
    <p:extLst>
      <p:ext uri="{BB962C8B-B14F-4D97-AF65-F5344CB8AC3E}">
        <p14:creationId xmlns="" xmlns:p14="http://schemas.microsoft.com/office/powerpoint/2010/main" val="6646205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3555EFA-CEB8-4103-8792-66B94EFCC994}" type="slidenum">
              <a:rPr lang="en-US" smtClean="0"/>
              <a:pPr/>
              <a:t>20</a:t>
            </a:fld>
            <a:endParaRPr lang="en-US"/>
          </a:p>
        </p:txBody>
      </p:sp>
    </p:spTree>
    <p:extLst>
      <p:ext uri="{BB962C8B-B14F-4D97-AF65-F5344CB8AC3E}">
        <p14:creationId xmlns="" xmlns:p14="http://schemas.microsoft.com/office/powerpoint/2010/main" val="5865244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3555EFA-CEB8-4103-8792-66B94EFCC994}" type="slidenum">
              <a:rPr lang="en-US" smtClean="0"/>
              <a:pPr/>
              <a:t>21</a:t>
            </a:fld>
            <a:endParaRPr lang="en-US"/>
          </a:p>
        </p:txBody>
      </p:sp>
    </p:spTree>
    <p:extLst>
      <p:ext uri="{BB962C8B-B14F-4D97-AF65-F5344CB8AC3E}">
        <p14:creationId xmlns="" xmlns:p14="http://schemas.microsoft.com/office/powerpoint/2010/main" val="525672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555EFA-CEB8-4103-8792-66B94EFCC994}" type="slidenum">
              <a:rPr lang="en-US" smtClean="0"/>
              <a:pPr/>
              <a:t>22</a:t>
            </a:fld>
            <a:endParaRPr lang="en-US"/>
          </a:p>
        </p:txBody>
      </p:sp>
    </p:spTree>
    <p:extLst>
      <p:ext uri="{BB962C8B-B14F-4D97-AF65-F5344CB8AC3E}">
        <p14:creationId xmlns="" xmlns:p14="http://schemas.microsoft.com/office/powerpoint/2010/main" val="21980444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555EFA-CEB8-4103-8792-66B94EFCC994}" type="slidenum">
              <a:rPr lang="en-US" smtClean="0"/>
              <a:pPr/>
              <a:t>23</a:t>
            </a:fld>
            <a:endParaRPr lang="en-US"/>
          </a:p>
        </p:txBody>
      </p:sp>
    </p:spTree>
    <p:extLst>
      <p:ext uri="{BB962C8B-B14F-4D97-AF65-F5344CB8AC3E}">
        <p14:creationId xmlns="" xmlns:p14="http://schemas.microsoft.com/office/powerpoint/2010/main" val="2198044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815A61-0425-4A1F-BCF5-96CB0F84E97B}" type="slidenum">
              <a:rPr lang="en-US" smtClean="0"/>
              <a:pPr/>
              <a:t>5</a:t>
            </a:fld>
            <a:endParaRPr lang="en-US"/>
          </a:p>
        </p:txBody>
      </p:sp>
    </p:spTree>
    <p:extLst>
      <p:ext uri="{BB962C8B-B14F-4D97-AF65-F5344CB8AC3E}">
        <p14:creationId xmlns="" xmlns:p14="http://schemas.microsoft.com/office/powerpoint/2010/main" val="39642138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p:txBody>
      </p:sp>
      <p:sp>
        <p:nvSpPr>
          <p:cNvPr id="4" name="Slide Number Placeholder 3"/>
          <p:cNvSpPr>
            <a:spLocks noGrp="1"/>
          </p:cNvSpPr>
          <p:nvPr>
            <p:ph type="sldNum" sz="quarter" idx="10"/>
          </p:nvPr>
        </p:nvSpPr>
        <p:spPr/>
        <p:txBody>
          <a:bodyPr/>
          <a:lstStyle/>
          <a:p>
            <a:fld id="{83555EFA-CEB8-4103-8792-66B94EFCC994}" type="slidenum">
              <a:rPr lang="en-US" smtClean="0"/>
              <a:pPr/>
              <a:t>24</a:t>
            </a:fld>
            <a:endParaRPr lang="en-US"/>
          </a:p>
        </p:txBody>
      </p:sp>
    </p:spTree>
    <p:extLst>
      <p:ext uri="{BB962C8B-B14F-4D97-AF65-F5344CB8AC3E}">
        <p14:creationId xmlns="" xmlns:p14="http://schemas.microsoft.com/office/powerpoint/2010/main" val="17831610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indent="0" algn="l">
              <a:buNone/>
            </a:pPr>
            <a:endParaRPr lang="en-US" dirty="0" smtClean="0"/>
          </a:p>
        </p:txBody>
      </p:sp>
      <p:sp>
        <p:nvSpPr>
          <p:cNvPr id="4" name="Slide Number Placeholder 3"/>
          <p:cNvSpPr>
            <a:spLocks noGrp="1"/>
          </p:cNvSpPr>
          <p:nvPr>
            <p:ph type="sldNum" sz="quarter" idx="10"/>
          </p:nvPr>
        </p:nvSpPr>
        <p:spPr/>
        <p:txBody>
          <a:bodyPr/>
          <a:lstStyle/>
          <a:p>
            <a:fld id="{83555EFA-CEB8-4103-8792-66B94EFCC994}" type="slidenum">
              <a:rPr lang="en-US" smtClean="0"/>
              <a:pPr/>
              <a:t>25</a:t>
            </a:fld>
            <a:endParaRPr lang="en-US"/>
          </a:p>
        </p:txBody>
      </p:sp>
    </p:spTree>
    <p:extLst>
      <p:ext uri="{BB962C8B-B14F-4D97-AF65-F5344CB8AC3E}">
        <p14:creationId xmlns="" xmlns:p14="http://schemas.microsoft.com/office/powerpoint/2010/main" val="12461974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555EFA-CEB8-4103-8792-66B94EFCC994}" type="slidenum">
              <a:rPr lang="en-US" smtClean="0"/>
              <a:pPr/>
              <a:t>27</a:t>
            </a:fld>
            <a:endParaRPr lang="en-US"/>
          </a:p>
        </p:txBody>
      </p:sp>
    </p:spTree>
    <p:extLst>
      <p:ext uri="{BB962C8B-B14F-4D97-AF65-F5344CB8AC3E}">
        <p14:creationId xmlns="" xmlns:p14="http://schemas.microsoft.com/office/powerpoint/2010/main" val="8497741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555EFA-CEB8-4103-8792-66B94EFCC994}" type="slidenum">
              <a:rPr lang="en-US" smtClean="0"/>
              <a:pPr/>
              <a:t>28</a:t>
            </a:fld>
            <a:endParaRPr lang="en-US"/>
          </a:p>
        </p:txBody>
      </p:sp>
    </p:spTree>
    <p:extLst>
      <p:ext uri="{BB962C8B-B14F-4D97-AF65-F5344CB8AC3E}">
        <p14:creationId xmlns="" xmlns:p14="http://schemas.microsoft.com/office/powerpoint/2010/main" val="8497741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555EFA-CEB8-4103-8792-66B94EFCC994}" type="slidenum">
              <a:rPr lang="en-US" smtClean="0"/>
              <a:pPr/>
              <a:t>29</a:t>
            </a:fld>
            <a:endParaRPr lang="en-US"/>
          </a:p>
        </p:txBody>
      </p:sp>
    </p:spTree>
    <p:extLst>
      <p:ext uri="{BB962C8B-B14F-4D97-AF65-F5344CB8AC3E}">
        <p14:creationId xmlns="" xmlns:p14="http://schemas.microsoft.com/office/powerpoint/2010/main" val="8497741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555EFA-CEB8-4103-8792-66B94EFCC994}" type="slidenum">
              <a:rPr lang="en-US" smtClean="0"/>
              <a:pPr/>
              <a:t>30</a:t>
            </a:fld>
            <a:endParaRPr lang="en-US"/>
          </a:p>
        </p:txBody>
      </p:sp>
    </p:spTree>
    <p:extLst>
      <p:ext uri="{BB962C8B-B14F-4D97-AF65-F5344CB8AC3E}">
        <p14:creationId xmlns="" xmlns:p14="http://schemas.microsoft.com/office/powerpoint/2010/main" val="8497741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555EFA-CEB8-4103-8792-66B94EFCC994}" type="slidenum">
              <a:rPr lang="en-US" smtClean="0"/>
              <a:pPr/>
              <a:t>32</a:t>
            </a:fld>
            <a:endParaRPr lang="en-US"/>
          </a:p>
        </p:txBody>
      </p:sp>
    </p:spTree>
    <p:extLst>
      <p:ext uri="{BB962C8B-B14F-4D97-AF65-F5344CB8AC3E}">
        <p14:creationId xmlns="" xmlns:p14="http://schemas.microsoft.com/office/powerpoint/2010/main" val="8497741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815A61-0425-4A1F-BCF5-96CB0F84E97B}" type="slidenum">
              <a:rPr lang="en-US" smtClean="0"/>
              <a:pPr/>
              <a:t>33</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815A61-0425-4A1F-BCF5-96CB0F84E97B}" type="slidenum">
              <a:rPr lang="en-US" smtClean="0"/>
              <a:pPr/>
              <a:t>34</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indent="0" algn="l">
              <a:buNone/>
            </a:pPr>
            <a:r>
              <a:rPr lang="en-US" dirty="0" smtClean="0"/>
              <a:t>Yes, it does work in v7…</a:t>
            </a:r>
          </a:p>
        </p:txBody>
      </p:sp>
      <p:sp>
        <p:nvSpPr>
          <p:cNvPr id="4" name="Slide Number Placeholder 3"/>
          <p:cNvSpPr>
            <a:spLocks noGrp="1"/>
          </p:cNvSpPr>
          <p:nvPr>
            <p:ph type="sldNum" sz="quarter" idx="10"/>
          </p:nvPr>
        </p:nvSpPr>
        <p:spPr/>
        <p:txBody>
          <a:bodyPr/>
          <a:lstStyle/>
          <a:p>
            <a:fld id="{83555EFA-CEB8-4103-8792-66B94EFCC994}" type="slidenum">
              <a:rPr lang="en-US" smtClean="0"/>
              <a:pPr/>
              <a:t>39</a:t>
            </a:fld>
            <a:endParaRPr lang="en-US"/>
          </a:p>
        </p:txBody>
      </p:sp>
    </p:spTree>
    <p:extLst>
      <p:ext uri="{BB962C8B-B14F-4D97-AF65-F5344CB8AC3E}">
        <p14:creationId xmlns="" xmlns:p14="http://schemas.microsoft.com/office/powerpoint/2010/main" val="2870361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815A61-0425-4A1F-BCF5-96CB0F84E97B}" type="slidenum">
              <a:rPr lang="en-US" smtClean="0"/>
              <a:pPr/>
              <a:t>6</a:t>
            </a:fld>
            <a:endParaRPr lang="en-US"/>
          </a:p>
        </p:txBody>
      </p:sp>
    </p:spTree>
    <p:extLst>
      <p:ext uri="{BB962C8B-B14F-4D97-AF65-F5344CB8AC3E}">
        <p14:creationId xmlns="" xmlns:p14="http://schemas.microsoft.com/office/powerpoint/2010/main" val="39642138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indent="0" algn="l">
              <a:buNone/>
            </a:pPr>
            <a:r>
              <a:rPr lang="en-US" dirty="0" smtClean="0"/>
              <a:t>Drag entries (docs) and</a:t>
            </a:r>
            <a:r>
              <a:rPr lang="en-US" baseline="0" dirty="0" smtClean="0"/>
              <a:t> records (email) L01’s into a new case. Run the </a:t>
            </a:r>
            <a:r>
              <a:rPr lang="en-US" baseline="0" dirty="0" err="1" smtClean="0"/>
              <a:t>EnScript</a:t>
            </a:r>
            <a:r>
              <a:rPr lang="en-US" baseline="0" dirty="0" smtClean="0"/>
              <a:t>. Check the auto-detected L01 types, and adjust if necessary. Select Confidence Level and Margin of Error; review the Sample Size. Choose an output folder and hit OK. </a:t>
            </a:r>
            <a:r>
              <a:rPr lang="en-US" dirty="0" smtClean="0"/>
              <a:t>Yes, it does work in v7…</a:t>
            </a:r>
          </a:p>
        </p:txBody>
      </p:sp>
      <p:sp>
        <p:nvSpPr>
          <p:cNvPr id="4" name="Slide Number Placeholder 3"/>
          <p:cNvSpPr>
            <a:spLocks noGrp="1"/>
          </p:cNvSpPr>
          <p:nvPr>
            <p:ph type="sldNum" sz="quarter" idx="10"/>
          </p:nvPr>
        </p:nvSpPr>
        <p:spPr/>
        <p:txBody>
          <a:bodyPr/>
          <a:lstStyle/>
          <a:p>
            <a:fld id="{83555EFA-CEB8-4103-8792-66B94EFCC994}" type="slidenum">
              <a:rPr lang="en-US" smtClean="0"/>
              <a:pPr/>
              <a:t>40</a:t>
            </a:fld>
            <a:endParaRPr lang="en-US"/>
          </a:p>
        </p:txBody>
      </p:sp>
    </p:spTree>
    <p:extLst>
      <p:ext uri="{BB962C8B-B14F-4D97-AF65-F5344CB8AC3E}">
        <p14:creationId xmlns="" xmlns:p14="http://schemas.microsoft.com/office/powerpoint/2010/main" val="28703618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indent="0" algn="l">
              <a:buNone/>
            </a:pPr>
            <a:r>
              <a:rPr lang="en-US" dirty="0" smtClean="0"/>
              <a:t>Relativity 8 logon screen</a:t>
            </a:r>
          </a:p>
        </p:txBody>
      </p:sp>
      <p:sp>
        <p:nvSpPr>
          <p:cNvPr id="4" name="Slide Number Placeholder 3"/>
          <p:cNvSpPr>
            <a:spLocks noGrp="1"/>
          </p:cNvSpPr>
          <p:nvPr>
            <p:ph type="sldNum" sz="quarter" idx="10"/>
          </p:nvPr>
        </p:nvSpPr>
        <p:spPr/>
        <p:txBody>
          <a:bodyPr/>
          <a:lstStyle/>
          <a:p>
            <a:fld id="{83555EFA-CEB8-4103-8792-66B94EFCC994}" type="slidenum">
              <a:rPr lang="en-US" smtClean="0"/>
              <a:pPr/>
              <a:t>42</a:t>
            </a:fld>
            <a:endParaRPr lang="en-US"/>
          </a:p>
        </p:txBody>
      </p:sp>
    </p:spTree>
    <p:extLst>
      <p:ext uri="{BB962C8B-B14F-4D97-AF65-F5344CB8AC3E}">
        <p14:creationId xmlns="" xmlns:p14="http://schemas.microsoft.com/office/powerpoint/2010/main" val="38178914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indent="0" algn="l">
              <a:buNone/>
            </a:pPr>
            <a:r>
              <a:rPr lang="en-US" dirty="0" smtClean="0"/>
              <a:t>Choose the workspace (this is where your matter documents will be stored)</a:t>
            </a:r>
          </a:p>
        </p:txBody>
      </p:sp>
      <p:sp>
        <p:nvSpPr>
          <p:cNvPr id="4" name="Slide Number Placeholder 3"/>
          <p:cNvSpPr>
            <a:spLocks noGrp="1"/>
          </p:cNvSpPr>
          <p:nvPr>
            <p:ph type="sldNum" sz="quarter" idx="10"/>
          </p:nvPr>
        </p:nvSpPr>
        <p:spPr/>
        <p:txBody>
          <a:bodyPr/>
          <a:lstStyle/>
          <a:p>
            <a:fld id="{83555EFA-CEB8-4103-8792-66B94EFCC994}" type="slidenum">
              <a:rPr lang="en-US" smtClean="0"/>
              <a:pPr/>
              <a:t>43</a:t>
            </a:fld>
            <a:endParaRPr lang="en-US"/>
          </a:p>
        </p:txBody>
      </p:sp>
    </p:spTree>
    <p:extLst>
      <p:ext uri="{BB962C8B-B14F-4D97-AF65-F5344CB8AC3E}">
        <p14:creationId xmlns="" xmlns:p14="http://schemas.microsoft.com/office/powerpoint/2010/main" val="587100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indent="0" algn="l">
              <a:buNone/>
            </a:pPr>
            <a:r>
              <a:rPr lang="en-US" dirty="0" smtClean="0"/>
              <a:t>Once in the matter, if not there by default, choose the “Documents” tab.</a:t>
            </a:r>
          </a:p>
          <a:p>
            <a:pPr marL="0" indent="0" algn="l">
              <a:buNone/>
            </a:pPr>
            <a:endParaRPr lang="en-US" dirty="0" smtClean="0"/>
          </a:p>
          <a:p>
            <a:pPr marL="0" indent="0" algn="l">
              <a:buNone/>
            </a:pPr>
            <a:r>
              <a:rPr lang="en-US" dirty="0" smtClean="0"/>
              <a:t>You can sample from the top level (“Salt vs Pepper”) on the upper left, or from any of the sub-folders, such as Custodians, Privilege, etc.  This allows you to quickly sample a custodian</a:t>
            </a:r>
            <a:r>
              <a:rPr lang="en-US" baseline="0" dirty="0" smtClean="0"/>
              <a:t> for relevance, for example.</a:t>
            </a:r>
          </a:p>
          <a:p>
            <a:pPr marL="0" indent="0" algn="l">
              <a:buNone/>
            </a:pPr>
            <a:endParaRPr lang="en-US" baseline="0" dirty="0" smtClean="0"/>
          </a:p>
          <a:p>
            <a:pPr marL="0" indent="0" algn="l">
              <a:buNone/>
            </a:pPr>
            <a:r>
              <a:rPr lang="en-US" baseline="0" dirty="0" smtClean="0"/>
              <a:t>In our case, we have 76,468 reviewable items.</a:t>
            </a:r>
          </a:p>
          <a:p>
            <a:pPr marL="0" indent="0" algn="l">
              <a:buNone/>
            </a:pPr>
            <a:endParaRPr lang="en-US" baseline="0" dirty="0" smtClean="0"/>
          </a:p>
          <a:p>
            <a:pPr marL="0" indent="0" algn="l">
              <a:buNone/>
            </a:pPr>
            <a:r>
              <a:rPr lang="en-US" baseline="0" dirty="0" smtClean="0"/>
              <a:t>Our next step is to take a statistical random sample.  We do this by clicking on the multicolored rectangle to the right of the “Search” (upper right).  This toggles statistical sampling options on and off.  It is important to note that the statistical sampling option is permission-based, so if you don’t see it in your instance it is likely that your administrator has to grant you explicit rights to do sampling.</a:t>
            </a:r>
            <a:endParaRPr lang="en-US" dirty="0" smtClean="0"/>
          </a:p>
        </p:txBody>
      </p:sp>
      <p:sp>
        <p:nvSpPr>
          <p:cNvPr id="4" name="Slide Number Placeholder 3"/>
          <p:cNvSpPr>
            <a:spLocks noGrp="1"/>
          </p:cNvSpPr>
          <p:nvPr>
            <p:ph type="sldNum" sz="quarter" idx="10"/>
          </p:nvPr>
        </p:nvSpPr>
        <p:spPr/>
        <p:txBody>
          <a:bodyPr/>
          <a:lstStyle/>
          <a:p>
            <a:fld id="{83555EFA-CEB8-4103-8792-66B94EFCC994}" type="slidenum">
              <a:rPr lang="en-US" smtClean="0"/>
              <a:pPr/>
              <a:t>44</a:t>
            </a:fld>
            <a:endParaRPr lang="en-US"/>
          </a:p>
        </p:txBody>
      </p:sp>
    </p:spTree>
    <p:extLst>
      <p:ext uri="{BB962C8B-B14F-4D97-AF65-F5344CB8AC3E}">
        <p14:creationId xmlns="" xmlns:p14="http://schemas.microsoft.com/office/powerpoint/2010/main" val="35605239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indent="0" algn="l">
              <a:buNone/>
            </a:pPr>
            <a:r>
              <a:rPr lang="en-US" dirty="0" smtClean="0"/>
              <a:t>There</a:t>
            </a:r>
            <a:r>
              <a:rPr lang="en-US" baseline="0" dirty="0" smtClean="0"/>
              <a:t> are three sampling types that are available: Fixed Size (you choose the number of items to sample), Percentage (specify the percentage of total documents in the matter or sub-folder or search), and Statistical.  This is what we’ll focus on today.</a:t>
            </a:r>
          </a:p>
          <a:p>
            <a:pPr marL="0" indent="0" algn="l">
              <a:buNone/>
            </a:pPr>
            <a:endParaRPr lang="en-US" baseline="0" dirty="0" smtClean="0"/>
          </a:p>
          <a:p>
            <a:pPr marL="0" indent="0" algn="l">
              <a:buNone/>
            </a:pPr>
            <a:r>
              <a:rPr lang="en-US" baseline="0" dirty="0" smtClean="0"/>
              <a:t>In our example, we chose a 99% confidence level and a 2% margin of error.  Once options are selected, click “Go” to get the result.</a:t>
            </a:r>
            <a:endParaRPr lang="en-US" dirty="0" smtClean="0"/>
          </a:p>
        </p:txBody>
      </p:sp>
      <p:sp>
        <p:nvSpPr>
          <p:cNvPr id="4" name="Slide Number Placeholder 3"/>
          <p:cNvSpPr>
            <a:spLocks noGrp="1"/>
          </p:cNvSpPr>
          <p:nvPr>
            <p:ph type="sldNum" sz="quarter" idx="10"/>
          </p:nvPr>
        </p:nvSpPr>
        <p:spPr/>
        <p:txBody>
          <a:bodyPr/>
          <a:lstStyle/>
          <a:p>
            <a:fld id="{83555EFA-CEB8-4103-8792-66B94EFCC994}" type="slidenum">
              <a:rPr lang="en-US" smtClean="0"/>
              <a:pPr/>
              <a:t>45</a:t>
            </a:fld>
            <a:endParaRPr lang="en-US"/>
          </a:p>
        </p:txBody>
      </p:sp>
    </p:spTree>
    <p:extLst>
      <p:ext uri="{BB962C8B-B14F-4D97-AF65-F5344CB8AC3E}">
        <p14:creationId xmlns="" xmlns:p14="http://schemas.microsoft.com/office/powerpoint/2010/main" val="39643828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indent="0" algn="l">
              <a:buNone/>
            </a:pPr>
            <a:r>
              <a:rPr lang="en-US" dirty="0" smtClean="0"/>
              <a:t>Once the results are returned, you can</a:t>
            </a:r>
            <a:r>
              <a:rPr lang="en-US" baseline="0" dirty="0" smtClean="0"/>
              <a:t> see </a:t>
            </a:r>
            <a:r>
              <a:rPr lang="en-US" dirty="0" smtClean="0"/>
              <a:t>the sample size</a:t>
            </a:r>
            <a:r>
              <a:rPr lang="en-US" baseline="0" dirty="0" smtClean="0"/>
              <a:t> in two places: Just below the sampling options, and also on the bottom where you get to choose how many documents are loaded and viewed on a page at any given time.  In our case, 3,934 items were returned.</a:t>
            </a:r>
          </a:p>
          <a:p>
            <a:pPr marL="0" indent="0" algn="l">
              <a:buNone/>
            </a:pPr>
            <a:endParaRPr lang="en-US" baseline="0" dirty="0" smtClean="0"/>
          </a:p>
          <a:p>
            <a:pPr marL="0" indent="0" algn="l">
              <a:buNone/>
            </a:pPr>
            <a:r>
              <a:rPr lang="en-US" baseline="0" dirty="0" smtClean="0"/>
              <a:t>At this point we have many options, including moving these items into a separate folder, creating a list, bulk-tagging, or simply reviewing the content. </a:t>
            </a:r>
          </a:p>
          <a:p>
            <a:pPr marL="0" indent="0" algn="l">
              <a:buNone/>
            </a:pPr>
            <a:endParaRPr lang="en-US" baseline="0" dirty="0" smtClean="0"/>
          </a:p>
          <a:p>
            <a:pPr marL="0" indent="0" algn="l">
              <a:buNone/>
            </a:pPr>
            <a:r>
              <a:rPr lang="en-US" baseline="0" dirty="0" smtClean="0"/>
              <a:t>In order to review, we click on the “Edit” button, or on the item name.</a:t>
            </a:r>
            <a:endParaRPr lang="en-US" dirty="0" smtClean="0"/>
          </a:p>
        </p:txBody>
      </p:sp>
      <p:sp>
        <p:nvSpPr>
          <p:cNvPr id="4" name="Slide Number Placeholder 3"/>
          <p:cNvSpPr>
            <a:spLocks noGrp="1"/>
          </p:cNvSpPr>
          <p:nvPr>
            <p:ph type="sldNum" sz="quarter" idx="10"/>
          </p:nvPr>
        </p:nvSpPr>
        <p:spPr/>
        <p:txBody>
          <a:bodyPr/>
          <a:lstStyle/>
          <a:p>
            <a:fld id="{83555EFA-CEB8-4103-8792-66B94EFCC994}" type="slidenum">
              <a:rPr lang="en-US" smtClean="0"/>
              <a:pPr/>
              <a:t>46</a:t>
            </a:fld>
            <a:endParaRPr lang="en-US"/>
          </a:p>
        </p:txBody>
      </p:sp>
    </p:spTree>
    <p:extLst>
      <p:ext uri="{BB962C8B-B14F-4D97-AF65-F5344CB8AC3E}">
        <p14:creationId xmlns="" xmlns:p14="http://schemas.microsoft.com/office/powerpoint/2010/main" val="26793854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indent="0" algn="l">
              <a:buNone/>
            </a:pPr>
            <a:r>
              <a:rPr lang="en-US" dirty="0" smtClean="0"/>
              <a:t>Next,</a:t>
            </a:r>
            <a:r>
              <a:rPr lang="en-US" baseline="0" dirty="0" smtClean="0"/>
              <a:t> we bring up the review pane, where we can choose the responsiveness of the document, privilege, or any other issue you choose.  This can be done to quickly check your reviewers’ work or as a way to do early assessment of your data before review began.</a:t>
            </a:r>
            <a:endParaRPr lang="en-US" dirty="0" smtClean="0"/>
          </a:p>
        </p:txBody>
      </p:sp>
      <p:sp>
        <p:nvSpPr>
          <p:cNvPr id="4" name="Slide Number Placeholder 3"/>
          <p:cNvSpPr>
            <a:spLocks noGrp="1"/>
          </p:cNvSpPr>
          <p:nvPr>
            <p:ph type="sldNum" sz="quarter" idx="10"/>
          </p:nvPr>
        </p:nvSpPr>
        <p:spPr/>
        <p:txBody>
          <a:bodyPr/>
          <a:lstStyle/>
          <a:p>
            <a:fld id="{83555EFA-CEB8-4103-8792-66B94EFCC994}" type="slidenum">
              <a:rPr lang="en-US" smtClean="0"/>
              <a:pPr/>
              <a:t>47</a:t>
            </a:fld>
            <a:endParaRPr lang="en-US"/>
          </a:p>
        </p:txBody>
      </p:sp>
    </p:spTree>
    <p:extLst>
      <p:ext uri="{BB962C8B-B14F-4D97-AF65-F5344CB8AC3E}">
        <p14:creationId xmlns="" xmlns:p14="http://schemas.microsoft.com/office/powerpoint/2010/main" val="40898793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indent="0" algn="l">
              <a:buNone/>
            </a:pPr>
            <a:r>
              <a:rPr lang="en-US" dirty="0" smtClean="0"/>
              <a:t>This screen</a:t>
            </a:r>
            <a:r>
              <a:rPr lang="en-US" baseline="0" dirty="0" smtClean="0"/>
              <a:t> shows how to bulk-tag (or, in Relativity terms, Bulk-edit) a set of sampled documents.  We can choose only the checked (at the top right), the first 1,000 loaded, or the entire set of 3,934.</a:t>
            </a:r>
          </a:p>
          <a:p>
            <a:pPr marL="0" indent="0" algn="l">
              <a:buNone/>
            </a:pPr>
            <a:endParaRPr lang="en-US" baseline="0" dirty="0" smtClean="0"/>
          </a:p>
          <a:p>
            <a:pPr marL="0" indent="0" algn="l">
              <a:buNone/>
            </a:pPr>
            <a:r>
              <a:rPr lang="en-US" baseline="0" dirty="0" smtClean="0"/>
              <a:t>In our case, we chose 3,934, chose “Edit”, and clicked “Go”</a:t>
            </a:r>
            <a:endParaRPr lang="en-US" dirty="0" smtClean="0"/>
          </a:p>
        </p:txBody>
      </p:sp>
      <p:sp>
        <p:nvSpPr>
          <p:cNvPr id="4" name="Slide Number Placeholder 3"/>
          <p:cNvSpPr>
            <a:spLocks noGrp="1"/>
          </p:cNvSpPr>
          <p:nvPr>
            <p:ph type="sldNum" sz="quarter" idx="10"/>
          </p:nvPr>
        </p:nvSpPr>
        <p:spPr/>
        <p:txBody>
          <a:bodyPr/>
          <a:lstStyle/>
          <a:p>
            <a:fld id="{83555EFA-CEB8-4103-8792-66B94EFCC994}" type="slidenum">
              <a:rPr lang="en-US" smtClean="0"/>
              <a:pPr/>
              <a:t>48</a:t>
            </a:fld>
            <a:endParaRPr lang="en-US"/>
          </a:p>
        </p:txBody>
      </p:sp>
    </p:spTree>
    <p:extLst>
      <p:ext uri="{BB962C8B-B14F-4D97-AF65-F5344CB8AC3E}">
        <p14:creationId xmlns="" xmlns:p14="http://schemas.microsoft.com/office/powerpoint/2010/main" val="25603911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indent="0" algn="l">
              <a:buNone/>
            </a:pPr>
            <a:r>
              <a:rPr lang="en-US" dirty="0" smtClean="0"/>
              <a:t>A</a:t>
            </a:r>
            <a:r>
              <a:rPr lang="en-US" baseline="0" dirty="0" smtClean="0"/>
              <a:t> bulk edit popup appears, where we can tag all documents selected.</a:t>
            </a:r>
            <a:endParaRPr lang="en-US" dirty="0" smtClean="0"/>
          </a:p>
        </p:txBody>
      </p:sp>
      <p:sp>
        <p:nvSpPr>
          <p:cNvPr id="4" name="Slide Number Placeholder 3"/>
          <p:cNvSpPr>
            <a:spLocks noGrp="1"/>
          </p:cNvSpPr>
          <p:nvPr>
            <p:ph type="sldNum" sz="quarter" idx="10"/>
          </p:nvPr>
        </p:nvSpPr>
        <p:spPr/>
        <p:txBody>
          <a:bodyPr/>
          <a:lstStyle/>
          <a:p>
            <a:fld id="{83555EFA-CEB8-4103-8792-66B94EFCC994}" type="slidenum">
              <a:rPr lang="en-US" smtClean="0"/>
              <a:pPr/>
              <a:t>49</a:t>
            </a:fld>
            <a:endParaRPr lang="en-US"/>
          </a:p>
        </p:txBody>
      </p:sp>
    </p:spTree>
    <p:extLst>
      <p:ext uri="{BB962C8B-B14F-4D97-AF65-F5344CB8AC3E}">
        <p14:creationId xmlns="" xmlns:p14="http://schemas.microsoft.com/office/powerpoint/2010/main" val="36048496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indent="0" algn="l">
              <a:buNone/>
            </a:pPr>
            <a:r>
              <a:rPr lang="en-US" dirty="0" smtClean="0"/>
              <a:t>Another option is to test</a:t>
            </a:r>
            <a:r>
              <a:rPr lang="en-US" baseline="0" dirty="0" smtClean="0"/>
              <a:t> a set of keywords against our statistical sample.  To do that, we first get a sample as described before.  We then apply keywords using either the native Relativity keyword search or using </a:t>
            </a:r>
            <a:r>
              <a:rPr lang="en-US" baseline="0" dirty="0" err="1" smtClean="0"/>
              <a:t>dtSearch</a:t>
            </a:r>
            <a:r>
              <a:rPr lang="en-US" baseline="0" dirty="0" smtClean="0"/>
              <a:t> functionality.  </a:t>
            </a:r>
          </a:p>
          <a:p>
            <a:pPr marL="0" indent="0" algn="l">
              <a:buNone/>
            </a:pPr>
            <a:endParaRPr lang="en-US" baseline="0" dirty="0" smtClean="0"/>
          </a:p>
          <a:p>
            <a:pPr marL="0" indent="0" algn="l">
              <a:buNone/>
            </a:pPr>
            <a:r>
              <a:rPr lang="en-US" baseline="0" dirty="0" smtClean="0"/>
              <a:t>In our case, running the keywords “financial AND gas” resulted in 55 items out of 3,934 sampled. These results can be compared against reviewer tags for the sample set. This process allows for defensible, statistically sound, keyword testing with document samples.</a:t>
            </a:r>
            <a:endParaRPr lang="en-US" dirty="0" smtClean="0"/>
          </a:p>
        </p:txBody>
      </p:sp>
      <p:sp>
        <p:nvSpPr>
          <p:cNvPr id="4" name="Slide Number Placeholder 3"/>
          <p:cNvSpPr>
            <a:spLocks noGrp="1"/>
          </p:cNvSpPr>
          <p:nvPr>
            <p:ph type="sldNum" sz="quarter" idx="10"/>
          </p:nvPr>
        </p:nvSpPr>
        <p:spPr/>
        <p:txBody>
          <a:bodyPr/>
          <a:lstStyle/>
          <a:p>
            <a:fld id="{83555EFA-CEB8-4103-8792-66B94EFCC994}" type="slidenum">
              <a:rPr lang="en-US" smtClean="0"/>
              <a:pPr/>
              <a:t>50</a:t>
            </a:fld>
            <a:endParaRPr lang="en-US"/>
          </a:p>
        </p:txBody>
      </p:sp>
    </p:spTree>
    <p:extLst>
      <p:ext uri="{BB962C8B-B14F-4D97-AF65-F5344CB8AC3E}">
        <p14:creationId xmlns="" xmlns:p14="http://schemas.microsoft.com/office/powerpoint/2010/main" val="3342632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lgn="l">
              <a:buNone/>
            </a:pPr>
            <a:endParaRPr lang="en-US" sz="1200" baseline="0" dirty="0" smtClean="0"/>
          </a:p>
        </p:txBody>
      </p:sp>
      <p:sp>
        <p:nvSpPr>
          <p:cNvPr id="4" name="Slide Number Placeholder 3"/>
          <p:cNvSpPr>
            <a:spLocks noGrp="1"/>
          </p:cNvSpPr>
          <p:nvPr>
            <p:ph type="sldNum" sz="quarter" idx="10"/>
          </p:nvPr>
        </p:nvSpPr>
        <p:spPr/>
        <p:txBody>
          <a:bodyPr/>
          <a:lstStyle/>
          <a:p>
            <a:fld id="{83555EFA-CEB8-4103-8792-66B94EFCC994}" type="slidenum">
              <a:rPr lang="en-US" smtClean="0"/>
              <a:pPr/>
              <a:t>8</a:t>
            </a:fld>
            <a:endParaRPr lang="en-US"/>
          </a:p>
        </p:txBody>
      </p:sp>
    </p:spTree>
    <p:extLst>
      <p:ext uri="{BB962C8B-B14F-4D97-AF65-F5344CB8AC3E}">
        <p14:creationId xmlns="" xmlns:p14="http://schemas.microsoft.com/office/powerpoint/2010/main" val="11858322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indent="0" algn="l">
              <a:buNone/>
            </a:pPr>
            <a:r>
              <a:rPr lang="en-US" dirty="0" smtClean="0"/>
              <a:t>With </a:t>
            </a:r>
            <a:r>
              <a:rPr lang="en-US" dirty="0" err="1" smtClean="0"/>
              <a:t>Clearwell</a:t>
            </a:r>
            <a:r>
              <a:rPr lang="en-US" dirty="0" smtClean="0"/>
              <a:t>,</a:t>
            </a:r>
            <a:r>
              <a:rPr lang="en-US" baseline="0" dirty="0" smtClean="0"/>
              <a:t> we can also choose a fixed size, a percentage or have the system calculate a sample size for us based on our desired confidence level and margin of error. .  One can use an online statistical calculator to determine the sample size for a population, given the desired confidence level and margin of error.  </a:t>
            </a:r>
          </a:p>
          <a:p>
            <a:pPr marL="0" indent="0" algn="l">
              <a:buNone/>
            </a:pPr>
            <a:endParaRPr lang="en-US" baseline="0" dirty="0" smtClean="0"/>
          </a:p>
          <a:p>
            <a:pPr marL="0" indent="0" algn="l">
              <a:buNone/>
            </a:pPr>
            <a:r>
              <a:rPr lang="en-US" baseline="0" dirty="0" smtClean="0"/>
              <a:t>Let’s walk through how it’s done in </a:t>
            </a:r>
            <a:r>
              <a:rPr lang="en-US" baseline="0" dirty="0" err="1" smtClean="0"/>
              <a:t>Clearwell</a:t>
            </a:r>
            <a:r>
              <a:rPr lang="en-US" baseline="0" dirty="0" smtClean="0"/>
              <a:t>.  First, we log in.</a:t>
            </a:r>
          </a:p>
        </p:txBody>
      </p:sp>
      <p:sp>
        <p:nvSpPr>
          <p:cNvPr id="4" name="Slide Number Placeholder 3"/>
          <p:cNvSpPr>
            <a:spLocks noGrp="1"/>
          </p:cNvSpPr>
          <p:nvPr>
            <p:ph type="sldNum" sz="quarter" idx="10"/>
          </p:nvPr>
        </p:nvSpPr>
        <p:spPr/>
        <p:txBody>
          <a:bodyPr/>
          <a:lstStyle/>
          <a:p>
            <a:fld id="{83555EFA-CEB8-4103-8792-66B94EFCC994}" type="slidenum">
              <a:rPr lang="en-US" smtClean="0"/>
              <a:pPr/>
              <a:t>51</a:t>
            </a:fld>
            <a:endParaRPr lang="en-US"/>
          </a:p>
        </p:txBody>
      </p:sp>
    </p:spTree>
    <p:extLst>
      <p:ext uri="{BB962C8B-B14F-4D97-AF65-F5344CB8AC3E}">
        <p14:creationId xmlns="" xmlns:p14="http://schemas.microsoft.com/office/powerpoint/2010/main" val="23826355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indent="0" algn="l">
              <a:buNone/>
            </a:pPr>
            <a:r>
              <a:rPr lang="en-US" dirty="0" smtClean="0"/>
              <a:t>The first thing to do with </a:t>
            </a:r>
            <a:r>
              <a:rPr lang="en-US" dirty="0" err="1" smtClean="0"/>
              <a:t>Clearwell</a:t>
            </a:r>
            <a:r>
              <a:rPr lang="en-US" dirty="0" smtClean="0"/>
              <a:t> is</a:t>
            </a:r>
            <a:r>
              <a:rPr lang="en-US" baseline="0" dirty="0" smtClean="0"/>
              <a:t> to click the “Go” button next to “All Documents”, to load the entire corpus.  Much like Relativity, statistical sampling can be done across the entire corpus, or only certain folders, searches, keyword results, etc.</a:t>
            </a:r>
          </a:p>
          <a:p>
            <a:pPr marL="0" indent="0" algn="l">
              <a:buNone/>
            </a:pPr>
            <a:endParaRPr lang="en-US" baseline="0" dirty="0" smtClean="0"/>
          </a:p>
          <a:p>
            <a:pPr marL="0" indent="0" algn="l">
              <a:buNone/>
            </a:pPr>
            <a:r>
              <a:rPr lang="en-US" baseline="0" dirty="0" smtClean="0"/>
              <a:t>In our fictional SEC v </a:t>
            </a:r>
            <a:r>
              <a:rPr lang="en-US" baseline="0" dirty="0" err="1" smtClean="0"/>
              <a:t>Tamas</a:t>
            </a:r>
            <a:r>
              <a:rPr lang="en-US" baseline="0" dirty="0" smtClean="0"/>
              <a:t> Corp case, there are 12,156 documents, and 12,939 reviewable items.</a:t>
            </a:r>
          </a:p>
        </p:txBody>
      </p:sp>
      <p:sp>
        <p:nvSpPr>
          <p:cNvPr id="4" name="Slide Number Placeholder 3"/>
          <p:cNvSpPr>
            <a:spLocks noGrp="1"/>
          </p:cNvSpPr>
          <p:nvPr>
            <p:ph type="sldNum" sz="quarter" idx="10"/>
          </p:nvPr>
        </p:nvSpPr>
        <p:spPr/>
        <p:txBody>
          <a:bodyPr/>
          <a:lstStyle/>
          <a:p>
            <a:fld id="{83555EFA-CEB8-4103-8792-66B94EFCC994}" type="slidenum">
              <a:rPr lang="en-US" smtClean="0"/>
              <a:pPr/>
              <a:t>52</a:t>
            </a:fld>
            <a:endParaRPr lang="en-US"/>
          </a:p>
        </p:txBody>
      </p:sp>
    </p:spTree>
    <p:extLst>
      <p:ext uri="{BB962C8B-B14F-4D97-AF65-F5344CB8AC3E}">
        <p14:creationId xmlns="" xmlns:p14="http://schemas.microsoft.com/office/powerpoint/2010/main" val="37636708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indent="0" algn="l">
              <a:buNone/>
            </a:pPr>
            <a:r>
              <a:rPr lang="en-US" dirty="0" smtClean="0"/>
              <a:t>Before we sample,</a:t>
            </a:r>
            <a:r>
              <a:rPr lang="en-US" baseline="0" dirty="0" smtClean="0"/>
              <a:t> we will create a folder to hold our sampled documents.  In our case, we’ll call it Privileged Sampling.  This can be done by clicking the dropdown next to “All Documents” and selecting “New”</a:t>
            </a:r>
          </a:p>
        </p:txBody>
      </p:sp>
      <p:sp>
        <p:nvSpPr>
          <p:cNvPr id="4" name="Slide Number Placeholder 3"/>
          <p:cNvSpPr>
            <a:spLocks noGrp="1"/>
          </p:cNvSpPr>
          <p:nvPr>
            <p:ph type="sldNum" sz="quarter" idx="10"/>
          </p:nvPr>
        </p:nvSpPr>
        <p:spPr/>
        <p:txBody>
          <a:bodyPr/>
          <a:lstStyle/>
          <a:p>
            <a:fld id="{83555EFA-CEB8-4103-8792-66B94EFCC994}" type="slidenum">
              <a:rPr lang="en-US" smtClean="0"/>
              <a:pPr/>
              <a:t>53</a:t>
            </a:fld>
            <a:endParaRPr lang="en-US"/>
          </a:p>
        </p:txBody>
      </p:sp>
    </p:spTree>
    <p:extLst>
      <p:ext uri="{BB962C8B-B14F-4D97-AF65-F5344CB8AC3E}">
        <p14:creationId xmlns="" xmlns:p14="http://schemas.microsoft.com/office/powerpoint/2010/main" val="35837671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indent="0" algn="l">
              <a:buNone/>
            </a:pPr>
            <a:r>
              <a:rPr lang="en-US" dirty="0" smtClean="0"/>
              <a:t>Next, we choose the documents by clicking</a:t>
            </a:r>
            <a:r>
              <a:rPr lang="en-US" baseline="0" dirty="0" smtClean="0"/>
              <a:t> the checkbox under the “Actions” pull-down.</a:t>
            </a:r>
          </a:p>
          <a:p>
            <a:pPr marL="0" indent="0" algn="l">
              <a:buNone/>
            </a:pPr>
            <a:endParaRPr lang="en-US" baseline="0" dirty="0" smtClean="0"/>
          </a:p>
          <a:p>
            <a:pPr marL="0" indent="0" algn="l">
              <a:buNone/>
            </a:pPr>
            <a:r>
              <a:rPr lang="en-US" baseline="0" dirty="0" smtClean="0"/>
              <a:t>We choose “Actions” and “Folder”.  A wizard will appear, which will walk us through copying our results to a folder, including conducting sampling of our results.</a:t>
            </a:r>
          </a:p>
        </p:txBody>
      </p:sp>
      <p:sp>
        <p:nvSpPr>
          <p:cNvPr id="4" name="Slide Number Placeholder 3"/>
          <p:cNvSpPr>
            <a:spLocks noGrp="1"/>
          </p:cNvSpPr>
          <p:nvPr>
            <p:ph type="sldNum" sz="quarter" idx="10"/>
          </p:nvPr>
        </p:nvSpPr>
        <p:spPr/>
        <p:txBody>
          <a:bodyPr/>
          <a:lstStyle/>
          <a:p>
            <a:fld id="{83555EFA-CEB8-4103-8792-66B94EFCC994}" type="slidenum">
              <a:rPr lang="en-US" smtClean="0"/>
              <a:pPr/>
              <a:t>54</a:t>
            </a:fld>
            <a:endParaRPr lang="en-US"/>
          </a:p>
        </p:txBody>
      </p:sp>
    </p:spTree>
    <p:extLst>
      <p:ext uri="{BB962C8B-B14F-4D97-AF65-F5344CB8AC3E}">
        <p14:creationId xmlns="" xmlns:p14="http://schemas.microsoft.com/office/powerpoint/2010/main" val="39259040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indent="0" algn="l">
              <a:buNone/>
            </a:pPr>
            <a:r>
              <a:rPr lang="en-US" dirty="0" smtClean="0"/>
              <a:t>The first step is to choose only the checked</a:t>
            </a:r>
            <a:r>
              <a:rPr lang="en-US" baseline="0" dirty="0" smtClean="0"/>
              <a:t> documents on the page or “All documents” in our search (in our case, the entire corpus).  We choose Next.</a:t>
            </a:r>
          </a:p>
        </p:txBody>
      </p:sp>
      <p:sp>
        <p:nvSpPr>
          <p:cNvPr id="4" name="Slide Number Placeholder 3"/>
          <p:cNvSpPr>
            <a:spLocks noGrp="1"/>
          </p:cNvSpPr>
          <p:nvPr>
            <p:ph type="sldNum" sz="quarter" idx="10"/>
          </p:nvPr>
        </p:nvSpPr>
        <p:spPr/>
        <p:txBody>
          <a:bodyPr/>
          <a:lstStyle/>
          <a:p>
            <a:fld id="{83555EFA-CEB8-4103-8792-66B94EFCC994}" type="slidenum">
              <a:rPr lang="en-US" smtClean="0"/>
              <a:pPr/>
              <a:t>55</a:t>
            </a:fld>
            <a:endParaRPr lang="en-US"/>
          </a:p>
        </p:txBody>
      </p:sp>
    </p:spTree>
    <p:extLst>
      <p:ext uri="{BB962C8B-B14F-4D97-AF65-F5344CB8AC3E}">
        <p14:creationId xmlns="" xmlns:p14="http://schemas.microsoft.com/office/powerpoint/2010/main" val="14742729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indent="0" algn="l">
              <a:buNone/>
            </a:pPr>
            <a:r>
              <a:rPr lang="en-US" dirty="0" smtClean="0"/>
              <a:t>Here is where the fun starts.  In</a:t>
            </a:r>
            <a:r>
              <a:rPr lang="en-US" baseline="0" dirty="0" smtClean="0"/>
              <a:t> this dialog, we have an option of selecting a percentage, a specific number of items or clicking “Calculate”, which allows us to enter the Confidence level and Margin of Error values.  </a:t>
            </a:r>
          </a:p>
          <a:p>
            <a:pPr marL="0" indent="0" algn="l">
              <a:buNone/>
            </a:pPr>
            <a:endParaRPr lang="en-US" baseline="0" dirty="0" smtClean="0"/>
          </a:p>
          <a:p>
            <a:pPr marL="0" indent="0" algn="l">
              <a:buNone/>
            </a:pPr>
            <a:r>
              <a:rPr lang="en-US" baseline="0" dirty="0" smtClean="0"/>
              <a:t>It is important to select the “Choose items/documents randomly” option, otherwise your “sample” will be chosen sequentially.</a:t>
            </a:r>
          </a:p>
          <a:p>
            <a:pPr marL="0" indent="0" algn="l">
              <a:buNone/>
            </a:pPr>
            <a:endParaRPr lang="en-US" baseline="0" dirty="0" smtClean="0"/>
          </a:p>
          <a:p>
            <a:pPr marL="0" indent="0" algn="l">
              <a:buNone/>
            </a:pPr>
            <a:r>
              <a:rPr lang="en-US" baseline="0" dirty="0" smtClean="0"/>
              <a:t>For our population, the total sample is 3,092.</a:t>
            </a:r>
          </a:p>
        </p:txBody>
      </p:sp>
      <p:sp>
        <p:nvSpPr>
          <p:cNvPr id="4" name="Slide Number Placeholder 3"/>
          <p:cNvSpPr>
            <a:spLocks noGrp="1"/>
          </p:cNvSpPr>
          <p:nvPr>
            <p:ph type="sldNum" sz="quarter" idx="10"/>
          </p:nvPr>
        </p:nvSpPr>
        <p:spPr/>
        <p:txBody>
          <a:bodyPr/>
          <a:lstStyle/>
          <a:p>
            <a:fld id="{83555EFA-CEB8-4103-8792-66B94EFCC994}" type="slidenum">
              <a:rPr lang="en-US" smtClean="0"/>
              <a:pPr/>
              <a:t>56</a:t>
            </a:fld>
            <a:endParaRPr lang="en-US"/>
          </a:p>
        </p:txBody>
      </p:sp>
    </p:spTree>
    <p:extLst>
      <p:ext uri="{BB962C8B-B14F-4D97-AF65-F5344CB8AC3E}">
        <p14:creationId xmlns="" xmlns:p14="http://schemas.microsoft.com/office/powerpoint/2010/main" val="19419087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indent="0" algn="l">
              <a:buNone/>
            </a:pPr>
            <a:r>
              <a:rPr lang="en-US" dirty="0" smtClean="0"/>
              <a:t>In this dialog we will choose “Copy to</a:t>
            </a:r>
            <a:r>
              <a:rPr lang="en-US" baseline="0" dirty="0" smtClean="0"/>
              <a:t> Folder”, and underneath, choose the folder which will hold our sampled data.</a:t>
            </a:r>
          </a:p>
        </p:txBody>
      </p:sp>
      <p:sp>
        <p:nvSpPr>
          <p:cNvPr id="4" name="Slide Number Placeholder 3"/>
          <p:cNvSpPr>
            <a:spLocks noGrp="1"/>
          </p:cNvSpPr>
          <p:nvPr>
            <p:ph type="sldNum" sz="quarter" idx="10"/>
          </p:nvPr>
        </p:nvSpPr>
        <p:spPr/>
        <p:txBody>
          <a:bodyPr/>
          <a:lstStyle/>
          <a:p>
            <a:fld id="{83555EFA-CEB8-4103-8792-66B94EFCC994}" type="slidenum">
              <a:rPr lang="en-US" smtClean="0"/>
              <a:pPr/>
              <a:t>57</a:t>
            </a:fld>
            <a:endParaRPr lang="en-US"/>
          </a:p>
        </p:txBody>
      </p:sp>
    </p:spTree>
    <p:extLst>
      <p:ext uri="{BB962C8B-B14F-4D97-AF65-F5344CB8AC3E}">
        <p14:creationId xmlns="" xmlns:p14="http://schemas.microsoft.com/office/powerpoint/2010/main" val="9782116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indent="0" algn="l">
              <a:buNone/>
            </a:pPr>
            <a:r>
              <a:rPr lang="en-US" dirty="0" smtClean="0"/>
              <a:t>A confirmation screen appears, showing that 3,092 items (chosen</a:t>
            </a:r>
            <a:r>
              <a:rPr lang="en-US" baseline="0" dirty="0" smtClean="0"/>
              <a:t> randomly) will be copied to Privileged Sampling.</a:t>
            </a:r>
          </a:p>
        </p:txBody>
      </p:sp>
      <p:sp>
        <p:nvSpPr>
          <p:cNvPr id="4" name="Slide Number Placeholder 3"/>
          <p:cNvSpPr>
            <a:spLocks noGrp="1"/>
          </p:cNvSpPr>
          <p:nvPr>
            <p:ph type="sldNum" sz="quarter" idx="10"/>
          </p:nvPr>
        </p:nvSpPr>
        <p:spPr/>
        <p:txBody>
          <a:bodyPr/>
          <a:lstStyle/>
          <a:p>
            <a:fld id="{83555EFA-CEB8-4103-8792-66B94EFCC994}" type="slidenum">
              <a:rPr lang="en-US" smtClean="0"/>
              <a:pPr/>
              <a:t>58</a:t>
            </a:fld>
            <a:endParaRPr lang="en-US"/>
          </a:p>
        </p:txBody>
      </p:sp>
    </p:spTree>
    <p:extLst>
      <p:ext uri="{BB962C8B-B14F-4D97-AF65-F5344CB8AC3E}">
        <p14:creationId xmlns="" xmlns:p14="http://schemas.microsoft.com/office/powerpoint/2010/main" val="16937654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indent="0" algn="l">
              <a:buNone/>
            </a:pPr>
            <a:r>
              <a:rPr lang="en-US" dirty="0" smtClean="0"/>
              <a:t>Once we have a sample of the total, we can run keyword searches against it to see our results</a:t>
            </a:r>
            <a:r>
              <a:rPr lang="en-US" baseline="0" dirty="0" smtClean="0"/>
              <a:t> against the sample.  Here you can see that we returned 0 results running “finance AND gas” against our privileged sampling set.</a:t>
            </a:r>
          </a:p>
          <a:p>
            <a:pPr marL="0" indent="0" algn="l">
              <a:buNone/>
            </a:pPr>
            <a:endParaRPr lang="en-US" baseline="0" dirty="0" smtClean="0"/>
          </a:p>
          <a:p>
            <a:pPr marL="0" indent="0" algn="l">
              <a:buNone/>
            </a:pPr>
            <a:r>
              <a:rPr lang="en-US" baseline="0" dirty="0" smtClean="0"/>
              <a:t>An alternative way to do keyword sampling would be to run your keywords against the entire corpus first.  Then, statistically sample the results and put those into a folder.  Review the sampled results and determine keyword relevance and validity.</a:t>
            </a:r>
          </a:p>
        </p:txBody>
      </p:sp>
      <p:sp>
        <p:nvSpPr>
          <p:cNvPr id="4" name="Slide Number Placeholder 3"/>
          <p:cNvSpPr>
            <a:spLocks noGrp="1"/>
          </p:cNvSpPr>
          <p:nvPr>
            <p:ph type="sldNum" sz="quarter" idx="10"/>
          </p:nvPr>
        </p:nvSpPr>
        <p:spPr/>
        <p:txBody>
          <a:bodyPr/>
          <a:lstStyle/>
          <a:p>
            <a:fld id="{83555EFA-CEB8-4103-8792-66B94EFCC994}" type="slidenum">
              <a:rPr lang="en-US" smtClean="0"/>
              <a:pPr/>
              <a:t>59</a:t>
            </a:fld>
            <a:endParaRPr lang="en-US"/>
          </a:p>
        </p:txBody>
      </p:sp>
    </p:spTree>
    <p:extLst>
      <p:ext uri="{BB962C8B-B14F-4D97-AF65-F5344CB8AC3E}">
        <p14:creationId xmlns="" xmlns:p14="http://schemas.microsoft.com/office/powerpoint/2010/main" val="13086197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555EFA-CEB8-4103-8792-66B94EFCC994}" type="slidenum">
              <a:rPr lang="en-US" smtClean="0"/>
              <a:pPr/>
              <a:t>61</a:t>
            </a:fld>
            <a:endParaRPr lang="en-US"/>
          </a:p>
        </p:txBody>
      </p:sp>
    </p:spTree>
    <p:extLst>
      <p:ext uri="{BB962C8B-B14F-4D97-AF65-F5344CB8AC3E}">
        <p14:creationId xmlns="" xmlns:p14="http://schemas.microsoft.com/office/powerpoint/2010/main" val="3950851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555EFA-CEB8-4103-8792-66B94EFCC994}" type="slidenum">
              <a:rPr lang="en-US" smtClean="0"/>
              <a:pPr/>
              <a:t>9</a:t>
            </a:fld>
            <a:endParaRPr lang="en-US"/>
          </a:p>
        </p:txBody>
      </p:sp>
    </p:spTree>
    <p:extLst>
      <p:ext uri="{BB962C8B-B14F-4D97-AF65-F5344CB8AC3E}">
        <p14:creationId xmlns="" xmlns:p14="http://schemas.microsoft.com/office/powerpoint/2010/main" val="830822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lgn="l">
              <a:buNone/>
            </a:pPr>
            <a:endParaRPr lang="en-US" sz="1200" dirty="0" smtClean="0"/>
          </a:p>
        </p:txBody>
      </p:sp>
      <p:sp>
        <p:nvSpPr>
          <p:cNvPr id="4" name="Slide Number Placeholder 3"/>
          <p:cNvSpPr>
            <a:spLocks noGrp="1"/>
          </p:cNvSpPr>
          <p:nvPr>
            <p:ph type="sldNum" sz="quarter" idx="10"/>
          </p:nvPr>
        </p:nvSpPr>
        <p:spPr/>
        <p:txBody>
          <a:bodyPr/>
          <a:lstStyle/>
          <a:p>
            <a:fld id="{83555EFA-CEB8-4103-8792-66B94EFCC994}" type="slidenum">
              <a:rPr lang="en-US" smtClean="0"/>
              <a:pPr/>
              <a:t>10</a:t>
            </a:fld>
            <a:endParaRPr lang="en-US"/>
          </a:p>
        </p:txBody>
      </p:sp>
    </p:spTree>
    <p:extLst>
      <p:ext uri="{BB962C8B-B14F-4D97-AF65-F5344CB8AC3E}">
        <p14:creationId xmlns="" xmlns:p14="http://schemas.microsoft.com/office/powerpoint/2010/main" val="3820903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83555EFA-CEB8-4103-8792-66B94EFCC994}" type="slidenum">
              <a:rPr lang="en-US" smtClean="0"/>
              <a:pPr/>
              <a:t>11</a:t>
            </a:fld>
            <a:endParaRPr lang="en-US"/>
          </a:p>
        </p:txBody>
      </p:sp>
    </p:spTree>
    <p:extLst>
      <p:ext uri="{BB962C8B-B14F-4D97-AF65-F5344CB8AC3E}">
        <p14:creationId xmlns="" xmlns:p14="http://schemas.microsoft.com/office/powerpoint/2010/main" val="1394617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83555EFA-CEB8-4103-8792-66B94EFCC994}" type="slidenum">
              <a:rPr lang="en-US" smtClean="0"/>
              <a:pPr/>
              <a:t>12</a:t>
            </a:fld>
            <a:endParaRPr lang="en-US"/>
          </a:p>
        </p:txBody>
      </p:sp>
    </p:spTree>
    <p:extLst>
      <p:ext uri="{BB962C8B-B14F-4D97-AF65-F5344CB8AC3E}">
        <p14:creationId xmlns="" xmlns:p14="http://schemas.microsoft.com/office/powerpoint/2010/main" val="3286871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3555EFA-CEB8-4103-8792-66B94EFCC994}" type="slidenum">
              <a:rPr lang="en-US" smtClean="0"/>
              <a:pPr/>
              <a:t>13</a:t>
            </a:fld>
            <a:endParaRPr lang="en-US"/>
          </a:p>
        </p:txBody>
      </p:sp>
    </p:spTree>
    <p:extLst>
      <p:ext uri="{BB962C8B-B14F-4D97-AF65-F5344CB8AC3E}">
        <p14:creationId xmlns="" xmlns:p14="http://schemas.microsoft.com/office/powerpoint/2010/main" val="14942245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0"/>
            <a:ext cx="9144000" cy="5143500"/>
          </a:xfrm>
          <a:prstGeom prst="rect">
            <a:avLst/>
          </a:prstGeom>
        </p:spPr>
      </p:pic>
      <p:sp>
        <p:nvSpPr>
          <p:cNvPr id="11" name="TextBox 10"/>
          <p:cNvSpPr txBox="1"/>
          <p:nvPr userDrawn="1"/>
        </p:nvSpPr>
        <p:spPr>
          <a:xfrm>
            <a:off x="274320" y="4855478"/>
            <a:ext cx="1618135" cy="184666"/>
          </a:xfrm>
          <a:prstGeom prst="rect">
            <a:avLst/>
          </a:prstGeom>
          <a:noFill/>
        </p:spPr>
        <p:txBody>
          <a:bodyPr wrap="none" lIns="0" tIns="0" rIns="0" bIns="0" rtlCol="0" anchor="ctr" anchorCtr="0">
            <a:spAutoFit/>
          </a:bodyPr>
          <a:lstStyle/>
          <a:p>
            <a:r>
              <a:rPr lang="en-US" sz="1200" b="1" dirty="0" smtClean="0">
                <a:solidFill>
                  <a:srgbClr val="004989"/>
                </a:solidFill>
                <a:latin typeface="Arial" pitchFamily="34" charset="0"/>
                <a:cs typeface="Arial" pitchFamily="34" charset="0"/>
              </a:rPr>
              <a:t>www.encase.com/ceic</a:t>
            </a:r>
            <a:endParaRPr lang="en-US" sz="1200" b="1" dirty="0">
              <a:solidFill>
                <a:srgbClr val="004989"/>
              </a:solidFill>
              <a:latin typeface="Arial" pitchFamily="34" charset="0"/>
              <a:cs typeface="Arial" pitchFamily="34" charset="0"/>
            </a:endParaRPr>
          </a:p>
        </p:txBody>
      </p:sp>
      <p:sp>
        <p:nvSpPr>
          <p:cNvPr id="2" name="Title 1"/>
          <p:cNvSpPr>
            <a:spLocks noGrp="1"/>
          </p:cNvSpPr>
          <p:nvPr>
            <p:ph type="ctrTitle"/>
          </p:nvPr>
        </p:nvSpPr>
        <p:spPr>
          <a:xfrm>
            <a:off x="685800" y="3333750"/>
            <a:ext cx="7772400" cy="448841"/>
          </a:xfrm>
        </p:spPr>
        <p:txBody>
          <a:bodyPr anchor="b"/>
          <a:lstStyle>
            <a:lvl1pPr algn="ctr">
              <a:lnSpc>
                <a:spcPts val="3500"/>
              </a:lnSpc>
              <a:defRPr sz="35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792100"/>
            <a:ext cx="6400800" cy="457200"/>
          </a:xfrm>
        </p:spPr>
        <p:txBody>
          <a:bodyPr>
            <a:normAutofit/>
          </a:bodyPr>
          <a:lstStyle>
            <a:lvl1pPr marL="0" indent="0" algn="ctr">
              <a:spcBef>
                <a:spcPts val="0"/>
              </a:spcBef>
              <a:buNone/>
              <a:defRPr sz="1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Text Placeholder 7"/>
          <p:cNvSpPr>
            <a:spLocks noGrp="1"/>
          </p:cNvSpPr>
          <p:nvPr>
            <p:ph type="body" sz="quarter" idx="11" hasCustomPrompt="1"/>
          </p:nvPr>
        </p:nvSpPr>
        <p:spPr>
          <a:xfrm>
            <a:off x="3450703" y="4855464"/>
            <a:ext cx="2242602" cy="184666"/>
          </a:xfrm>
        </p:spPr>
        <p:txBody>
          <a:bodyPr wrap="none" anchor="ctr">
            <a:spAutoFit/>
          </a:bodyPr>
          <a:lstStyle>
            <a:lvl1pPr algn="ctr">
              <a:defRPr sz="1200" baseline="0">
                <a:solidFill>
                  <a:schemeClr val="bg1">
                    <a:lumMod val="65000"/>
                  </a:schemeClr>
                </a:solidFill>
              </a:defRPr>
            </a:lvl1pPr>
          </a:lstStyle>
          <a:p>
            <a:pPr lvl="0"/>
            <a:r>
              <a:rPr lang="en-US" dirty="0" smtClean="0"/>
              <a:t>Insert Confidentiality Notice Here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Master Title</a:t>
            </a:r>
            <a:endParaRPr lang="en-US" dirty="0"/>
          </a:p>
        </p:txBody>
      </p:sp>
      <p:sp>
        <p:nvSpPr>
          <p:cNvPr id="5" name="Slide Number Placeholder 10"/>
          <p:cNvSpPr>
            <a:spLocks noGrp="1"/>
          </p:cNvSpPr>
          <p:nvPr>
            <p:ph type="sldNum" sz="quarter" idx="4"/>
          </p:nvPr>
        </p:nvSpPr>
        <p:spPr>
          <a:xfrm>
            <a:off x="8485632" y="4933222"/>
            <a:ext cx="395941" cy="123111"/>
          </a:xfrm>
          <a:prstGeom prst="rect">
            <a:avLst/>
          </a:prstGeom>
        </p:spPr>
        <p:txBody>
          <a:bodyPr vert="horz" wrap="none" lIns="0" tIns="0" rIns="0" bIns="0" rtlCol="0" anchor="ctr">
            <a:spAutoFit/>
          </a:bodyPr>
          <a:lstStyle>
            <a:lvl1pPr algn="r">
              <a:defRPr sz="800">
                <a:solidFill>
                  <a:schemeClr val="bg1"/>
                </a:solidFill>
                <a:latin typeface="Arial" pitchFamily="34" charset="0"/>
                <a:cs typeface="Arial" pitchFamily="34" charset="0"/>
              </a:defRPr>
            </a:lvl1pPr>
          </a:lstStyle>
          <a:p>
            <a:r>
              <a:rPr lang="en-US" dirty="0" smtClean="0"/>
              <a:t>Page </a:t>
            </a:r>
            <a:fld id="{B9AB1BC5-8244-4997-9202-6D7E7DEA20BF}"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928" y="925864"/>
            <a:ext cx="2971800" cy="677108"/>
          </a:xfrm>
        </p:spPr>
        <p:txBody>
          <a:bodyPr anchor="t"/>
          <a:lstStyle>
            <a:lvl1pPr algn="l">
              <a:defRPr sz="2200" b="1"/>
            </a:lvl1pPr>
          </a:lstStyle>
          <a:p>
            <a:r>
              <a:rPr lang="en-US" smtClean="0"/>
              <a:t>Click to edit Master title style</a:t>
            </a:r>
            <a:endParaRPr lang="en-US" dirty="0"/>
          </a:p>
        </p:txBody>
      </p:sp>
      <p:sp>
        <p:nvSpPr>
          <p:cNvPr id="3" name="Content Placeholder 2"/>
          <p:cNvSpPr>
            <a:spLocks noGrp="1"/>
          </p:cNvSpPr>
          <p:nvPr>
            <p:ph idx="1"/>
          </p:nvPr>
        </p:nvSpPr>
        <p:spPr>
          <a:xfrm>
            <a:off x="3767328" y="932688"/>
            <a:ext cx="4800600" cy="3696462"/>
          </a:xfrm>
        </p:spPr>
        <p:txBody>
          <a:bodyPr>
            <a:normAutofit/>
          </a:bodyPr>
          <a:lstStyle>
            <a:lvl1pPr>
              <a:defRPr sz="1600"/>
            </a:lvl1pPr>
            <a:lvl2pPr>
              <a:defRPr sz="1600"/>
            </a:lvl2pPr>
            <a:lvl3pPr>
              <a:defRPr sz="1600"/>
            </a:lvl3pPr>
            <a:lvl4pPr>
              <a:defRPr sz="1200"/>
            </a:lvl4pPr>
            <a:lvl5pPr>
              <a:defRPr sz="12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66928" y="1733551"/>
            <a:ext cx="2971800" cy="28956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smtClean="0"/>
              <a:t>Master Title</a:t>
            </a:r>
            <a:endParaRPr lang="en-US" dirty="0"/>
          </a:p>
        </p:txBody>
      </p:sp>
      <p:sp>
        <p:nvSpPr>
          <p:cNvPr id="8" name="Slide Number Placeholder 10"/>
          <p:cNvSpPr>
            <a:spLocks noGrp="1"/>
          </p:cNvSpPr>
          <p:nvPr>
            <p:ph type="sldNum" sz="quarter" idx="4"/>
          </p:nvPr>
        </p:nvSpPr>
        <p:spPr>
          <a:xfrm>
            <a:off x="8485632" y="4933222"/>
            <a:ext cx="395942" cy="123111"/>
          </a:xfrm>
          <a:prstGeom prst="rect">
            <a:avLst/>
          </a:prstGeom>
        </p:spPr>
        <p:txBody>
          <a:bodyPr vert="horz" wrap="none" lIns="0" tIns="0" rIns="0" bIns="0" rtlCol="0" anchor="ctr">
            <a:spAutoFit/>
          </a:bodyPr>
          <a:lstStyle>
            <a:lvl1pPr algn="r">
              <a:defRPr sz="800">
                <a:solidFill>
                  <a:schemeClr val="bg1"/>
                </a:solidFill>
                <a:latin typeface="Arial" pitchFamily="34" charset="0"/>
                <a:cs typeface="Arial" pitchFamily="34" charset="0"/>
              </a:defRPr>
            </a:lvl1pPr>
          </a:lstStyle>
          <a:p>
            <a:r>
              <a:rPr lang="en-US" dirty="0" smtClean="0"/>
              <a:t>Page </a:t>
            </a:r>
            <a:fld id="{B9AB1BC5-8244-4997-9202-6D7E7DEA20BF}"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clusion + 1 Presenter">
    <p:spTree>
      <p:nvGrpSpPr>
        <p:cNvPr id="1" name=""/>
        <p:cNvGrpSpPr/>
        <p:nvPr/>
      </p:nvGrpSpPr>
      <p:grpSpPr>
        <a:xfrm>
          <a:off x="0" y="0"/>
          <a:ext cx="0" cy="0"/>
          <a:chOff x="0" y="0"/>
          <a:chExt cx="0" cy="0"/>
        </a:xfrm>
      </p:grpSpPr>
      <p:sp>
        <p:nvSpPr>
          <p:cNvPr id="11" name="Content Placeholder 10"/>
          <p:cNvSpPr>
            <a:spLocks noGrp="1"/>
          </p:cNvSpPr>
          <p:nvPr>
            <p:ph sz="quarter" idx="12"/>
          </p:nvPr>
        </p:nvSpPr>
        <p:spPr>
          <a:xfrm>
            <a:off x="566928" y="1492792"/>
            <a:ext cx="3886200" cy="31363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5" name="Footer Placeholder 4"/>
          <p:cNvSpPr>
            <a:spLocks noGrp="1"/>
          </p:cNvSpPr>
          <p:nvPr>
            <p:ph type="ftr" sz="quarter" idx="11"/>
          </p:nvPr>
        </p:nvSpPr>
        <p:spPr/>
        <p:txBody>
          <a:bodyPr/>
          <a:lstStyle/>
          <a:p>
            <a:r>
              <a:rPr lang="en-US" dirty="0" smtClean="0"/>
              <a:t>Master Title</a:t>
            </a:r>
            <a:endParaRPr lang="en-US" dirty="0"/>
          </a:p>
        </p:txBody>
      </p:sp>
      <p:sp>
        <p:nvSpPr>
          <p:cNvPr id="8" name="Slide Number Placeholder 10"/>
          <p:cNvSpPr>
            <a:spLocks noGrp="1"/>
          </p:cNvSpPr>
          <p:nvPr>
            <p:ph type="sldNum" sz="quarter" idx="4"/>
          </p:nvPr>
        </p:nvSpPr>
        <p:spPr>
          <a:xfrm>
            <a:off x="8485632" y="4933222"/>
            <a:ext cx="395941" cy="123111"/>
          </a:xfrm>
          <a:prstGeom prst="rect">
            <a:avLst/>
          </a:prstGeom>
        </p:spPr>
        <p:txBody>
          <a:bodyPr vert="horz" wrap="none" lIns="0" tIns="0" rIns="0" bIns="0" rtlCol="0" anchor="ctr">
            <a:spAutoFit/>
          </a:bodyPr>
          <a:lstStyle>
            <a:lvl1pPr algn="l">
              <a:defRPr sz="800">
                <a:solidFill>
                  <a:schemeClr val="bg1"/>
                </a:solidFill>
                <a:latin typeface="Arial" pitchFamily="34" charset="0"/>
                <a:cs typeface="Arial" pitchFamily="34" charset="0"/>
              </a:defRPr>
            </a:lvl1pPr>
          </a:lstStyle>
          <a:p>
            <a:pPr algn="r"/>
            <a:r>
              <a:rPr lang="en-US" dirty="0" smtClean="0"/>
              <a:t>Page </a:t>
            </a:r>
            <a:fld id="{B9AB1BC5-8244-4997-9202-6D7E7DEA20BF}" type="slidenum">
              <a:rPr lang="en-US" smtClean="0"/>
              <a:pPr algn="r"/>
              <a:t>‹#›</a:t>
            </a:fld>
            <a:endParaRPr lang="en-US" dirty="0"/>
          </a:p>
        </p:txBody>
      </p:sp>
      <p:sp>
        <p:nvSpPr>
          <p:cNvPr id="7" name="Rectangle 6"/>
          <p:cNvSpPr/>
          <p:nvPr userDrawn="1"/>
        </p:nvSpPr>
        <p:spPr>
          <a:xfrm>
            <a:off x="4800600" y="1518385"/>
            <a:ext cx="1295400" cy="1295400"/>
          </a:xfrm>
          <a:prstGeom prst="rect">
            <a:avLst/>
          </a:prstGeom>
          <a:solidFill>
            <a:schemeClr val="bg1"/>
          </a:solidFill>
          <a:ln>
            <a:noFill/>
          </a:ln>
          <a:effectLst>
            <a:outerShdw blurRad="508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14"/>
          <p:cNvSpPr>
            <a:spLocks noGrp="1"/>
          </p:cNvSpPr>
          <p:nvPr>
            <p:ph type="pic" sz="quarter" idx="14" hasCustomPrompt="1"/>
          </p:nvPr>
        </p:nvSpPr>
        <p:spPr>
          <a:xfrm>
            <a:off x="4876800" y="1594900"/>
            <a:ext cx="1143000" cy="1143000"/>
          </a:xfrm>
        </p:spPr>
        <p:txBody>
          <a:bodyPr>
            <a:normAutofit/>
          </a:bodyPr>
          <a:lstStyle>
            <a:lvl1pPr>
              <a:defRPr sz="1200" baseline="0">
                <a:solidFill>
                  <a:srgbClr val="01627F"/>
                </a:solidFill>
              </a:defRPr>
            </a:lvl1pPr>
          </a:lstStyle>
          <a:p>
            <a:r>
              <a:rPr lang="en-US" dirty="0" smtClean="0"/>
              <a:t>Add Presenter Photo</a:t>
            </a:r>
          </a:p>
        </p:txBody>
      </p:sp>
      <p:sp>
        <p:nvSpPr>
          <p:cNvPr id="18" name="Text Placeholder 17"/>
          <p:cNvSpPr>
            <a:spLocks noGrp="1"/>
          </p:cNvSpPr>
          <p:nvPr>
            <p:ph type="body" sz="quarter" idx="15" hasCustomPrompt="1"/>
          </p:nvPr>
        </p:nvSpPr>
        <p:spPr>
          <a:xfrm>
            <a:off x="6254700" y="2003400"/>
            <a:ext cx="2051100" cy="838200"/>
          </a:xfrm>
        </p:spPr>
        <p:txBody>
          <a:bodyPr anchor="b" anchorCtr="0">
            <a:noAutofit/>
          </a:bodyPr>
          <a:lstStyle>
            <a:lvl1pPr>
              <a:spcBef>
                <a:spcPts val="0"/>
              </a:spcBef>
              <a:defRPr sz="1200" b="1"/>
            </a:lvl1pPr>
            <a:lvl2pPr marL="0" indent="0">
              <a:spcBef>
                <a:spcPts val="0"/>
              </a:spcBef>
              <a:buFontTx/>
              <a:buNone/>
              <a:defRPr sz="1000"/>
            </a:lvl2pPr>
            <a:lvl3pPr marL="0" indent="0">
              <a:spcBef>
                <a:spcPts val="0"/>
              </a:spcBef>
              <a:buFontTx/>
              <a:buNone/>
              <a:defRPr sz="1000" b="1" baseline="0"/>
            </a:lvl3pPr>
          </a:lstStyle>
          <a:p>
            <a:pPr lvl="0"/>
            <a:r>
              <a:rPr lang="en-US" dirty="0" smtClean="0"/>
              <a:t>Presenter Name</a:t>
            </a:r>
          </a:p>
          <a:p>
            <a:pPr lvl="1"/>
            <a:r>
              <a:rPr lang="en-US" dirty="0" smtClean="0"/>
              <a:t>Presenter Title</a:t>
            </a:r>
          </a:p>
          <a:p>
            <a:pPr lvl="2"/>
            <a:r>
              <a:rPr lang="en-US" dirty="0" smtClean="0"/>
              <a:t>Presenter Company</a:t>
            </a: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clusion + 2 Presenters">
    <p:spTree>
      <p:nvGrpSpPr>
        <p:cNvPr id="1" name=""/>
        <p:cNvGrpSpPr/>
        <p:nvPr/>
      </p:nvGrpSpPr>
      <p:grpSpPr>
        <a:xfrm>
          <a:off x="0" y="0"/>
          <a:ext cx="0" cy="0"/>
          <a:chOff x="0" y="0"/>
          <a:chExt cx="0" cy="0"/>
        </a:xfrm>
      </p:grpSpPr>
      <p:sp>
        <p:nvSpPr>
          <p:cNvPr id="11" name="Content Placeholder 10"/>
          <p:cNvSpPr>
            <a:spLocks noGrp="1"/>
          </p:cNvSpPr>
          <p:nvPr>
            <p:ph sz="quarter" idx="12"/>
          </p:nvPr>
        </p:nvSpPr>
        <p:spPr>
          <a:xfrm>
            <a:off x="566928" y="1492792"/>
            <a:ext cx="3886200" cy="31363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5" name="Footer Placeholder 4"/>
          <p:cNvSpPr>
            <a:spLocks noGrp="1"/>
          </p:cNvSpPr>
          <p:nvPr>
            <p:ph type="ftr" sz="quarter" idx="11"/>
          </p:nvPr>
        </p:nvSpPr>
        <p:spPr/>
        <p:txBody>
          <a:bodyPr/>
          <a:lstStyle/>
          <a:p>
            <a:r>
              <a:rPr lang="en-US" dirty="0" smtClean="0"/>
              <a:t>Master Title</a:t>
            </a:r>
            <a:endParaRPr lang="en-US" dirty="0"/>
          </a:p>
        </p:txBody>
      </p:sp>
      <p:sp>
        <p:nvSpPr>
          <p:cNvPr id="8" name="Slide Number Placeholder 10"/>
          <p:cNvSpPr>
            <a:spLocks noGrp="1"/>
          </p:cNvSpPr>
          <p:nvPr>
            <p:ph type="sldNum" sz="quarter" idx="4"/>
          </p:nvPr>
        </p:nvSpPr>
        <p:spPr>
          <a:xfrm>
            <a:off x="8485632" y="4933222"/>
            <a:ext cx="395942" cy="123111"/>
          </a:xfrm>
          <a:prstGeom prst="rect">
            <a:avLst/>
          </a:prstGeom>
        </p:spPr>
        <p:txBody>
          <a:bodyPr vert="horz" wrap="none" lIns="0" tIns="0" rIns="0" bIns="0" rtlCol="0" anchor="ctr">
            <a:spAutoFit/>
          </a:bodyPr>
          <a:lstStyle>
            <a:lvl1pPr algn="r">
              <a:defRPr sz="800">
                <a:solidFill>
                  <a:schemeClr val="bg1"/>
                </a:solidFill>
                <a:latin typeface="Arial" pitchFamily="34" charset="0"/>
                <a:cs typeface="Arial" pitchFamily="34" charset="0"/>
              </a:defRPr>
            </a:lvl1pPr>
          </a:lstStyle>
          <a:p>
            <a:r>
              <a:rPr lang="en-US" dirty="0" smtClean="0"/>
              <a:t>Page </a:t>
            </a:r>
            <a:fld id="{B9AB1BC5-8244-4997-9202-6D7E7DEA20BF}" type="slidenum">
              <a:rPr lang="en-US" smtClean="0"/>
              <a:pPr/>
              <a:t>‹#›</a:t>
            </a:fld>
            <a:endParaRPr lang="en-US" dirty="0"/>
          </a:p>
        </p:txBody>
      </p:sp>
      <p:sp>
        <p:nvSpPr>
          <p:cNvPr id="7" name="Rectangle 6"/>
          <p:cNvSpPr/>
          <p:nvPr userDrawn="1"/>
        </p:nvSpPr>
        <p:spPr>
          <a:xfrm>
            <a:off x="4800600" y="1518385"/>
            <a:ext cx="1295400" cy="1295400"/>
          </a:xfrm>
          <a:prstGeom prst="rect">
            <a:avLst/>
          </a:prstGeom>
          <a:solidFill>
            <a:schemeClr val="bg1"/>
          </a:solidFill>
          <a:ln>
            <a:noFill/>
          </a:ln>
          <a:effectLst>
            <a:outerShdw blurRad="508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14"/>
          <p:cNvSpPr>
            <a:spLocks noGrp="1"/>
          </p:cNvSpPr>
          <p:nvPr>
            <p:ph type="pic" sz="quarter" idx="14" hasCustomPrompt="1"/>
          </p:nvPr>
        </p:nvSpPr>
        <p:spPr>
          <a:xfrm>
            <a:off x="4876800" y="1594900"/>
            <a:ext cx="1143000" cy="1143000"/>
          </a:xfrm>
        </p:spPr>
        <p:txBody>
          <a:bodyPr>
            <a:normAutofit/>
          </a:bodyPr>
          <a:lstStyle>
            <a:lvl1pPr>
              <a:defRPr sz="1200" baseline="0">
                <a:solidFill>
                  <a:srgbClr val="01627F"/>
                </a:solidFill>
              </a:defRPr>
            </a:lvl1pPr>
          </a:lstStyle>
          <a:p>
            <a:r>
              <a:rPr lang="en-US" dirty="0" smtClean="0"/>
              <a:t>Add Presenter Photo</a:t>
            </a:r>
          </a:p>
        </p:txBody>
      </p:sp>
      <p:sp>
        <p:nvSpPr>
          <p:cNvPr id="18" name="Text Placeholder 17"/>
          <p:cNvSpPr>
            <a:spLocks noGrp="1"/>
          </p:cNvSpPr>
          <p:nvPr>
            <p:ph type="body" sz="quarter" idx="15" hasCustomPrompt="1"/>
          </p:nvPr>
        </p:nvSpPr>
        <p:spPr>
          <a:xfrm>
            <a:off x="6254700" y="2003400"/>
            <a:ext cx="2051100" cy="838200"/>
          </a:xfrm>
        </p:spPr>
        <p:txBody>
          <a:bodyPr anchor="b" anchorCtr="0">
            <a:noAutofit/>
          </a:bodyPr>
          <a:lstStyle>
            <a:lvl1pPr>
              <a:spcBef>
                <a:spcPts val="0"/>
              </a:spcBef>
              <a:defRPr sz="1200" b="1"/>
            </a:lvl1pPr>
            <a:lvl2pPr marL="0" indent="0">
              <a:spcBef>
                <a:spcPts val="0"/>
              </a:spcBef>
              <a:buFontTx/>
              <a:buNone/>
              <a:defRPr sz="1000"/>
            </a:lvl2pPr>
            <a:lvl3pPr marL="0" indent="0">
              <a:spcBef>
                <a:spcPts val="0"/>
              </a:spcBef>
              <a:buFontTx/>
              <a:buNone/>
              <a:defRPr sz="1000" b="1" baseline="0"/>
            </a:lvl3pPr>
          </a:lstStyle>
          <a:p>
            <a:pPr lvl="0"/>
            <a:r>
              <a:rPr lang="en-US" dirty="0" smtClean="0"/>
              <a:t>Presenter Name</a:t>
            </a:r>
          </a:p>
          <a:p>
            <a:pPr lvl="1"/>
            <a:r>
              <a:rPr lang="en-US" dirty="0" smtClean="0"/>
              <a:t>Presenter Title</a:t>
            </a:r>
          </a:p>
          <a:p>
            <a:pPr lvl="2"/>
            <a:r>
              <a:rPr lang="en-US" dirty="0" smtClean="0"/>
              <a:t>Presenter Company</a:t>
            </a:r>
          </a:p>
        </p:txBody>
      </p:sp>
      <p:sp>
        <p:nvSpPr>
          <p:cNvPr id="19" name="Rectangle 18"/>
          <p:cNvSpPr/>
          <p:nvPr userDrawn="1"/>
        </p:nvSpPr>
        <p:spPr>
          <a:xfrm>
            <a:off x="4800600" y="3118585"/>
            <a:ext cx="1295400" cy="1295400"/>
          </a:xfrm>
          <a:prstGeom prst="rect">
            <a:avLst/>
          </a:prstGeom>
          <a:solidFill>
            <a:schemeClr val="bg1"/>
          </a:solidFill>
          <a:ln>
            <a:noFill/>
          </a:ln>
          <a:effectLst>
            <a:outerShdw blurRad="508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icture Placeholder 14"/>
          <p:cNvSpPr>
            <a:spLocks noGrp="1"/>
          </p:cNvSpPr>
          <p:nvPr>
            <p:ph type="pic" sz="quarter" idx="16" hasCustomPrompt="1"/>
          </p:nvPr>
        </p:nvSpPr>
        <p:spPr>
          <a:xfrm>
            <a:off x="4876800" y="3195100"/>
            <a:ext cx="1143000" cy="1143000"/>
          </a:xfrm>
        </p:spPr>
        <p:txBody>
          <a:bodyPr>
            <a:normAutofit/>
          </a:bodyPr>
          <a:lstStyle>
            <a:lvl1pPr>
              <a:defRPr sz="1200" baseline="0">
                <a:solidFill>
                  <a:srgbClr val="01627F"/>
                </a:solidFill>
              </a:defRPr>
            </a:lvl1pPr>
          </a:lstStyle>
          <a:p>
            <a:r>
              <a:rPr lang="en-US" dirty="0" smtClean="0"/>
              <a:t>Add Presenter Photo</a:t>
            </a:r>
          </a:p>
        </p:txBody>
      </p:sp>
      <p:sp>
        <p:nvSpPr>
          <p:cNvPr id="21" name="Text Placeholder 17"/>
          <p:cNvSpPr>
            <a:spLocks noGrp="1"/>
          </p:cNvSpPr>
          <p:nvPr>
            <p:ph type="body" sz="quarter" idx="17" hasCustomPrompt="1"/>
          </p:nvPr>
        </p:nvSpPr>
        <p:spPr>
          <a:xfrm>
            <a:off x="6254700" y="3603600"/>
            <a:ext cx="2051100" cy="838200"/>
          </a:xfrm>
        </p:spPr>
        <p:txBody>
          <a:bodyPr anchor="b" anchorCtr="0">
            <a:noAutofit/>
          </a:bodyPr>
          <a:lstStyle>
            <a:lvl1pPr>
              <a:spcBef>
                <a:spcPts val="0"/>
              </a:spcBef>
              <a:defRPr sz="1200" b="1"/>
            </a:lvl1pPr>
            <a:lvl2pPr marL="0" indent="0">
              <a:spcBef>
                <a:spcPts val="0"/>
              </a:spcBef>
              <a:buFontTx/>
              <a:buNone/>
              <a:defRPr sz="1000"/>
            </a:lvl2pPr>
            <a:lvl3pPr marL="0" indent="0">
              <a:spcBef>
                <a:spcPts val="0"/>
              </a:spcBef>
              <a:buFontTx/>
              <a:buNone/>
              <a:defRPr sz="1000" b="1" baseline="0"/>
            </a:lvl3pPr>
          </a:lstStyle>
          <a:p>
            <a:pPr lvl="0"/>
            <a:r>
              <a:rPr lang="en-US" dirty="0" smtClean="0"/>
              <a:t>Presenter Name</a:t>
            </a:r>
          </a:p>
          <a:p>
            <a:pPr lvl="1"/>
            <a:r>
              <a:rPr lang="en-US" dirty="0" smtClean="0"/>
              <a:t>Presenter Title</a:t>
            </a:r>
          </a:p>
          <a:p>
            <a:pPr lvl="2"/>
            <a:r>
              <a:rPr lang="en-US" dirty="0" smtClean="0"/>
              <a:t>Presenter Company</a:t>
            </a: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1D8BD707-D9CF-40AE-B4C6-C98DA3205C09}" type="datetimeFigureOut">
              <a:rPr lang="en-US" smtClean="0"/>
              <a:pPr/>
              <a:t>4/17/2015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58004" y="4936515"/>
            <a:ext cx="125034" cy="123111"/>
          </a:xfrm>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1908036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2/3)">
    <p:spTree>
      <p:nvGrpSpPr>
        <p:cNvPr id="1" name=""/>
        <p:cNvGrpSpPr/>
        <p:nvPr/>
      </p:nvGrpSpPr>
      <p:grpSpPr>
        <a:xfrm>
          <a:off x="0" y="0"/>
          <a:ext cx="0" cy="0"/>
          <a:chOff x="0" y="0"/>
          <a:chExt cx="0" cy="0"/>
        </a:xfrm>
      </p:grpSpPr>
      <p:sp>
        <p:nvSpPr>
          <p:cNvPr id="11" name="Content Placeholder 10"/>
          <p:cNvSpPr>
            <a:spLocks noGrp="1"/>
          </p:cNvSpPr>
          <p:nvPr>
            <p:ph sz="quarter" idx="12"/>
          </p:nvPr>
        </p:nvSpPr>
        <p:spPr>
          <a:xfrm>
            <a:off x="566928" y="1492792"/>
            <a:ext cx="5486400" cy="31363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5" name="Footer Placeholder 4"/>
          <p:cNvSpPr>
            <a:spLocks noGrp="1"/>
          </p:cNvSpPr>
          <p:nvPr>
            <p:ph type="ftr" sz="quarter" idx="11"/>
          </p:nvPr>
        </p:nvSpPr>
        <p:spPr/>
        <p:txBody>
          <a:bodyPr/>
          <a:lstStyle/>
          <a:p>
            <a:r>
              <a:rPr lang="en-US" dirty="0" smtClean="0"/>
              <a:t>Master Title</a:t>
            </a:r>
            <a:endParaRPr lang="en-US" dirty="0"/>
          </a:p>
        </p:txBody>
      </p:sp>
      <p:sp>
        <p:nvSpPr>
          <p:cNvPr id="8" name="Slide Number Placeholder 10"/>
          <p:cNvSpPr>
            <a:spLocks noGrp="1"/>
          </p:cNvSpPr>
          <p:nvPr>
            <p:ph type="sldNum" sz="quarter" idx="4"/>
          </p:nvPr>
        </p:nvSpPr>
        <p:spPr>
          <a:xfrm>
            <a:off x="8485632" y="4933222"/>
            <a:ext cx="395942" cy="123111"/>
          </a:xfrm>
          <a:prstGeom prst="rect">
            <a:avLst/>
          </a:prstGeom>
        </p:spPr>
        <p:txBody>
          <a:bodyPr vert="horz" wrap="none" lIns="0" tIns="0" rIns="0" bIns="0" rtlCol="0" anchor="ctr">
            <a:spAutoFit/>
          </a:bodyPr>
          <a:lstStyle>
            <a:lvl1pPr algn="r">
              <a:defRPr sz="800">
                <a:solidFill>
                  <a:schemeClr val="bg1"/>
                </a:solidFill>
                <a:latin typeface="Arial" pitchFamily="34" charset="0"/>
                <a:cs typeface="Arial" pitchFamily="34" charset="0"/>
              </a:defRPr>
            </a:lvl1pPr>
          </a:lstStyle>
          <a:p>
            <a:r>
              <a:rPr lang="en-US" dirty="0" smtClean="0"/>
              <a:t>Page </a:t>
            </a:r>
            <a:fld id="{B9AB1BC5-8244-4997-9202-6D7E7DEA20BF}"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Full)">
    <p:spTree>
      <p:nvGrpSpPr>
        <p:cNvPr id="1" name=""/>
        <p:cNvGrpSpPr/>
        <p:nvPr/>
      </p:nvGrpSpPr>
      <p:grpSpPr>
        <a:xfrm>
          <a:off x="0" y="0"/>
          <a:ext cx="0" cy="0"/>
          <a:chOff x="0" y="0"/>
          <a:chExt cx="0" cy="0"/>
        </a:xfrm>
      </p:grpSpPr>
      <p:sp>
        <p:nvSpPr>
          <p:cNvPr id="11" name="Content Placeholder 10"/>
          <p:cNvSpPr>
            <a:spLocks noGrp="1"/>
          </p:cNvSpPr>
          <p:nvPr>
            <p:ph sz="quarter" idx="12"/>
          </p:nvPr>
        </p:nvSpPr>
        <p:spPr>
          <a:xfrm>
            <a:off x="566928" y="1492792"/>
            <a:ext cx="8001000" cy="31363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5" name="Footer Placeholder 4"/>
          <p:cNvSpPr>
            <a:spLocks noGrp="1"/>
          </p:cNvSpPr>
          <p:nvPr>
            <p:ph type="ftr" sz="quarter" idx="11"/>
          </p:nvPr>
        </p:nvSpPr>
        <p:spPr/>
        <p:txBody>
          <a:bodyPr/>
          <a:lstStyle/>
          <a:p>
            <a:r>
              <a:rPr lang="en-US" dirty="0" smtClean="0"/>
              <a:t>Master Title</a:t>
            </a:r>
            <a:endParaRPr lang="en-US" dirty="0"/>
          </a:p>
        </p:txBody>
      </p:sp>
      <p:sp>
        <p:nvSpPr>
          <p:cNvPr id="8" name="Slide Number Placeholder 10"/>
          <p:cNvSpPr>
            <a:spLocks noGrp="1"/>
          </p:cNvSpPr>
          <p:nvPr>
            <p:ph type="sldNum" sz="quarter" idx="4"/>
          </p:nvPr>
        </p:nvSpPr>
        <p:spPr>
          <a:xfrm>
            <a:off x="8485632" y="4933222"/>
            <a:ext cx="395942" cy="123111"/>
          </a:xfrm>
          <a:prstGeom prst="rect">
            <a:avLst/>
          </a:prstGeom>
        </p:spPr>
        <p:txBody>
          <a:bodyPr vert="horz" wrap="none" lIns="0" tIns="0" rIns="0" bIns="0" rtlCol="0" anchor="ctr">
            <a:spAutoFit/>
          </a:bodyPr>
          <a:lstStyle>
            <a:lvl1pPr algn="r">
              <a:defRPr sz="800">
                <a:solidFill>
                  <a:schemeClr val="bg1"/>
                </a:solidFill>
                <a:latin typeface="Arial" pitchFamily="34" charset="0"/>
                <a:cs typeface="Arial" pitchFamily="34" charset="0"/>
              </a:defRPr>
            </a:lvl1pPr>
          </a:lstStyle>
          <a:p>
            <a:r>
              <a:rPr lang="en-US" dirty="0" smtClean="0"/>
              <a:t>Page </a:t>
            </a:r>
            <a:fld id="{B9AB1BC5-8244-4997-9202-6D7E7DEA20BF}"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Only (Full)">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Master Title</a:t>
            </a:r>
            <a:endParaRPr lang="en-US" dirty="0"/>
          </a:p>
        </p:txBody>
      </p:sp>
      <p:sp>
        <p:nvSpPr>
          <p:cNvPr id="8" name="Slide Number Placeholder 10"/>
          <p:cNvSpPr>
            <a:spLocks noGrp="1"/>
          </p:cNvSpPr>
          <p:nvPr>
            <p:ph type="sldNum" sz="quarter" idx="4"/>
          </p:nvPr>
        </p:nvSpPr>
        <p:spPr>
          <a:xfrm>
            <a:off x="8485632" y="4933222"/>
            <a:ext cx="395942" cy="123111"/>
          </a:xfrm>
          <a:prstGeom prst="rect">
            <a:avLst/>
          </a:prstGeom>
        </p:spPr>
        <p:txBody>
          <a:bodyPr vert="horz" wrap="none" lIns="0" tIns="0" rIns="0" bIns="0" rtlCol="0" anchor="ctr">
            <a:spAutoFit/>
          </a:bodyPr>
          <a:lstStyle>
            <a:lvl1pPr algn="r">
              <a:defRPr sz="800">
                <a:solidFill>
                  <a:schemeClr val="bg1"/>
                </a:solidFill>
                <a:latin typeface="Arial" pitchFamily="34" charset="0"/>
                <a:cs typeface="Arial" pitchFamily="34" charset="0"/>
              </a:defRPr>
            </a:lvl1pPr>
          </a:lstStyle>
          <a:p>
            <a:r>
              <a:rPr lang="en-US" dirty="0" smtClean="0"/>
              <a:t>Page </a:t>
            </a:r>
            <a:fld id="{B9AB1BC5-8244-4997-9202-6D7E7DEA20BF}" type="slidenum">
              <a:rPr lang="en-US" smtClean="0"/>
              <a:pPr/>
              <a:t>‹#›</a:t>
            </a:fld>
            <a:endParaRPr lang="en-US" dirty="0"/>
          </a:p>
        </p:txBody>
      </p:sp>
      <p:sp>
        <p:nvSpPr>
          <p:cNvPr id="11" name="Content Placeholder 10"/>
          <p:cNvSpPr>
            <a:spLocks noGrp="1"/>
          </p:cNvSpPr>
          <p:nvPr>
            <p:ph sz="quarter" idx="12"/>
          </p:nvPr>
        </p:nvSpPr>
        <p:spPr>
          <a:xfrm>
            <a:off x="566928" y="934482"/>
            <a:ext cx="8001000" cy="36946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292075705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1/2l)">
    <p:spTree>
      <p:nvGrpSpPr>
        <p:cNvPr id="1" name=""/>
        <p:cNvGrpSpPr/>
        <p:nvPr/>
      </p:nvGrpSpPr>
      <p:grpSpPr>
        <a:xfrm>
          <a:off x="0" y="0"/>
          <a:ext cx="0" cy="0"/>
          <a:chOff x="0" y="0"/>
          <a:chExt cx="0" cy="0"/>
        </a:xfrm>
      </p:grpSpPr>
      <p:sp>
        <p:nvSpPr>
          <p:cNvPr id="11" name="Content Placeholder 10"/>
          <p:cNvSpPr>
            <a:spLocks noGrp="1"/>
          </p:cNvSpPr>
          <p:nvPr>
            <p:ph sz="quarter" idx="12"/>
          </p:nvPr>
        </p:nvSpPr>
        <p:spPr>
          <a:xfrm>
            <a:off x="566928" y="1492792"/>
            <a:ext cx="3886200" cy="31363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5" name="Footer Placeholder 4"/>
          <p:cNvSpPr>
            <a:spLocks noGrp="1"/>
          </p:cNvSpPr>
          <p:nvPr>
            <p:ph type="ftr" sz="quarter" idx="11"/>
          </p:nvPr>
        </p:nvSpPr>
        <p:spPr/>
        <p:txBody>
          <a:bodyPr/>
          <a:lstStyle/>
          <a:p>
            <a:r>
              <a:rPr lang="en-US" dirty="0" smtClean="0"/>
              <a:t>Master Title</a:t>
            </a:r>
            <a:endParaRPr lang="en-US" dirty="0"/>
          </a:p>
        </p:txBody>
      </p:sp>
      <p:sp>
        <p:nvSpPr>
          <p:cNvPr id="8" name="Slide Number Placeholder 10"/>
          <p:cNvSpPr>
            <a:spLocks noGrp="1"/>
          </p:cNvSpPr>
          <p:nvPr>
            <p:ph type="sldNum" sz="quarter" idx="4"/>
          </p:nvPr>
        </p:nvSpPr>
        <p:spPr>
          <a:xfrm>
            <a:off x="8485632" y="4933222"/>
            <a:ext cx="395942" cy="123111"/>
          </a:xfrm>
          <a:prstGeom prst="rect">
            <a:avLst/>
          </a:prstGeom>
        </p:spPr>
        <p:txBody>
          <a:bodyPr vert="horz" wrap="none" lIns="0" tIns="0" rIns="0" bIns="0" rtlCol="0" anchor="ctr">
            <a:spAutoFit/>
          </a:bodyPr>
          <a:lstStyle>
            <a:lvl1pPr algn="r">
              <a:defRPr sz="800">
                <a:solidFill>
                  <a:schemeClr val="bg1"/>
                </a:solidFill>
                <a:latin typeface="Arial" pitchFamily="34" charset="0"/>
                <a:cs typeface="Arial" pitchFamily="34" charset="0"/>
              </a:defRPr>
            </a:lvl1pPr>
          </a:lstStyle>
          <a:p>
            <a:r>
              <a:rPr lang="en-US" dirty="0" smtClean="0"/>
              <a:t>Page </a:t>
            </a:r>
            <a:fld id="{B9AB1BC5-8244-4997-9202-6D7E7DEA20BF}"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reverse 2/3)">
    <p:spTree>
      <p:nvGrpSpPr>
        <p:cNvPr id="1" name=""/>
        <p:cNvGrpSpPr/>
        <p:nvPr/>
      </p:nvGrpSpPr>
      <p:grpSpPr>
        <a:xfrm>
          <a:off x="0" y="0"/>
          <a:ext cx="0" cy="0"/>
          <a:chOff x="0" y="0"/>
          <a:chExt cx="0" cy="0"/>
        </a:xfrm>
      </p:grpSpPr>
      <p:sp>
        <p:nvSpPr>
          <p:cNvPr id="11" name="Content Placeholder 10"/>
          <p:cNvSpPr>
            <a:spLocks noGrp="1"/>
          </p:cNvSpPr>
          <p:nvPr>
            <p:ph sz="quarter" idx="12"/>
          </p:nvPr>
        </p:nvSpPr>
        <p:spPr>
          <a:xfrm>
            <a:off x="3082950" y="1492792"/>
            <a:ext cx="5486400" cy="31363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5" name="Footer Placeholder 4"/>
          <p:cNvSpPr>
            <a:spLocks noGrp="1"/>
          </p:cNvSpPr>
          <p:nvPr>
            <p:ph type="ftr" sz="quarter" idx="11"/>
          </p:nvPr>
        </p:nvSpPr>
        <p:spPr/>
        <p:txBody>
          <a:bodyPr/>
          <a:lstStyle/>
          <a:p>
            <a:r>
              <a:rPr lang="en-US" dirty="0" smtClean="0"/>
              <a:t>Master Title</a:t>
            </a:r>
            <a:endParaRPr lang="en-US" dirty="0"/>
          </a:p>
        </p:txBody>
      </p:sp>
      <p:sp>
        <p:nvSpPr>
          <p:cNvPr id="8" name="Slide Number Placeholder 10"/>
          <p:cNvSpPr>
            <a:spLocks noGrp="1"/>
          </p:cNvSpPr>
          <p:nvPr>
            <p:ph type="sldNum" sz="quarter" idx="4"/>
          </p:nvPr>
        </p:nvSpPr>
        <p:spPr>
          <a:xfrm>
            <a:off x="8485632" y="4933222"/>
            <a:ext cx="395942" cy="123111"/>
          </a:xfrm>
          <a:prstGeom prst="rect">
            <a:avLst/>
          </a:prstGeom>
        </p:spPr>
        <p:txBody>
          <a:bodyPr vert="horz" wrap="none" lIns="0" tIns="0" rIns="0" bIns="0" rtlCol="0" anchor="ctr">
            <a:spAutoFit/>
          </a:bodyPr>
          <a:lstStyle>
            <a:lvl1pPr algn="r">
              <a:defRPr sz="800">
                <a:solidFill>
                  <a:schemeClr val="bg1"/>
                </a:solidFill>
                <a:latin typeface="Arial" pitchFamily="34" charset="0"/>
                <a:cs typeface="Arial" pitchFamily="34" charset="0"/>
              </a:defRPr>
            </a:lvl1pPr>
          </a:lstStyle>
          <a:p>
            <a:r>
              <a:rPr lang="en-US" dirty="0" smtClean="0"/>
              <a:t>Page </a:t>
            </a:r>
            <a:fld id="{B9AB1BC5-8244-4997-9202-6D7E7DEA20BF}"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6928" y="3305176"/>
            <a:ext cx="8001000" cy="448841"/>
          </a:xfrm>
        </p:spPr>
        <p:txBody>
          <a:bodyPr anchor="t"/>
          <a:lstStyle>
            <a:lvl1pPr algn="l">
              <a:lnSpc>
                <a:spcPts val="3500"/>
              </a:lnSpc>
              <a:defRPr sz="35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66928" y="2038350"/>
            <a:ext cx="8001000" cy="1125140"/>
          </a:xfrm>
        </p:spPr>
        <p:txBody>
          <a:bodyPr anchor="b">
            <a:normAutofit/>
          </a:bodyPr>
          <a:lstStyle>
            <a:lvl1pPr marL="0" indent="0">
              <a:buNone/>
              <a:defRPr sz="1200">
                <a:solidFill>
                  <a:srgbClr val="33333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dirty="0" smtClean="0"/>
              <a:t>Master Title</a:t>
            </a:r>
            <a:endParaRPr lang="en-US" dirty="0"/>
          </a:p>
        </p:txBody>
      </p:sp>
      <p:sp>
        <p:nvSpPr>
          <p:cNvPr id="7" name="Slide Number Placeholder 10"/>
          <p:cNvSpPr>
            <a:spLocks noGrp="1"/>
          </p:cNvSpPr>
          <p:nvPr>
            <p:ph type="sldNum" sz="quarter" idx="4"/>
          </p:nvPr>
        </p:nvSpPr>
        <p:spPr>
          <a:xfrm>
            <a:off x="8485632" y="4933222"/>
            <a:ext cx="395942" cy="123111"/>
          </a:xfrm>
          <a:prstGeom prst="rect">
            <a:avLst/>
          </a:prstGeom>
        </p:spPr>
        <p:txBody>
          <a:bodyPr vert="horz" wrap="none" lIns="0" tIns="0" rIns="0" bIns="0" rtlCol="0" anchor="ctr">
            <a:spAutoFit/>
          </a:bodyPr>
          <a:lstStyle>
            <a:lvl1pPr algn="r">
              <a:defRPr sz="800">
                <a:solidFill>
                  <a:schemeClr val="bg1"/>
                </a:solidFill>
                <a:latin typeface="Arial" pitchFamily="34" charset="0"/>
                <a:cs typeface="Arial" pitchFamily="34" charset="0"/>
              </a:defRPr>
            </a:lvl1pPr>
          </a:lstStyle>
          <a:p>
            <a:r>
              <a:rPr lang="en-US" dirty="0" smtClean="0"/>
              <a:t>Page </a:t>
            </a:r>
            <a:fld id="{B9AB1BC5-8244-4997-9202-6D7E7DEA20BF}"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66928" y="1492792"/>
            <a:ext cx="3886200" cy="3136392"/>
          </a:xfrm>
        </p:spPr>
        <p:txBody>
          <a:bodyPr>
            <a:normAutofit/>
          </a:bodyPr>
          <a:lstStyle>
            <a:lvl1pPr>
              <a:defRPr sz="1600"/>
            </a:lvl1pPr>
            <a:lvl2pPr>
              <a:defRPr sz="1600"/>
            </a:lvl2pPr>
            <a:lvl3pPr>
              <a:defRPr sz="16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81728" y="1492792"/>
            <a:ext cx="3886200" cy="3136392"/>
          </a:xfrm>
        </p:spPr>
        <p:txBody>
          <a:bodyPr>
            <a:normAutofit/>
          </a:bodyPr>
          <a:lstStyle>
            <a:lvl1pPr>
              <a:defRPr sz="1600"/>
            </a:lvl1pPr>
            <a:lvl2pPr>
              <a:defRPr sz="1600"/>
            </a:lvl2pPr>
            <a:lvl3pPr>
              <a:defRPr sz="16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r>
              <a:rPr lang="en-US" dirty="0" smtClean="0"/>
              <a:t>Master Title</a:t>
            </a:r>
            <a:endParaRPr lang="en-US" dirty="0"/>
          </a:p>
        </p:txBody>
      </p:sp>
      <p:sp>
        <p:nvSpPr>
          <p:cNvPr id="8" name="Slide Number Placeholder 10"/>
          <p:cNvSpPr>
            <a:spLocks noGrp="1"/>
          </p:cNvSpPr>
          <p:nvPr>
            <p:ph type="sldNum" sz="quarter" idx="4"/>
          </p:nvPr>
        </p:nvSpPr>
        <p:spPr>
          <a:xfrm>
            <a:off x="8485632" y="4933222"/>
            <a:ext cx="395942" cy="123111"/>
          </a:xfrm>
          <a:prstGeom prst="rect">
            <a:avLst/>
          </a:prstGeom>
        </p:spPr>
        <p:txBody>
          <a:bodyPr vert="horz" wrap="none" lIns="0" tIns="0" rIns="0" bIns="0" rtlCol="0" anchor="ctr">
            <a:spAutoFit/>
          </a:bodyPr>
          <a:lstStyle>
            <a:lvl1pPr algn="r">
              <a:defRPr sz="800">
                <a:solidFill>
                  <a:schemeClr val="bg1"/>
                </a:solidFill>
                <a:latin typeface="Arial" pitchFamily="34" charset="0"/>
                <a:cs typeface="Arial" pitchFamily="34" charset="0"/>
              </a:defRPr>
            </a:lvl1pPr>
          </a:lstStyle>
          <a:p>
            <a:r>
              <a:rPr lang="en-US" dirty="0" smtClean="0"/>
              <a:t>Page </a:t>
            </a:r>
            <a:fld id="{B9AB1BC5-8244-4997-9202-6D7E7DEA20BF}"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r>
              <a:rPr lang="en-US" dirty="0" smtClean="0"/>
              <a:t>Master Title</a:t>
            </a:r>
            <a:endParaRPr lang="en-US" dirty="0"/>
          </a:p>
        </p:txBody>
      </p:sp>
      <p:sp>
        <p:nvSpPr>
          <p:cNvPr id="6" name="Slide Number Placeholder 10"/>
          <p:cNvSpPr>
            <a:spLocks noGrp="1"/>
          </p:cNvSpPr>
          <p:nvPr>
            <p:ph type="sldNum" sz="quarter" idx="4"/>
          </p:nvPr>
        </p:nvSpPr>
        <p:spPr>
          <a:xfrm>
            <a:off x="8485632" y="4933222"/>
            <a:ext cx="395942" cy="123111"/>
          </a:xfrm>
          <a:prstGeom prst="rect">
            <a:avLst/>
          </a:prstGeom>
        </p:spPr>
        <p:txBody>
          <a:bodyPr vert="horz" wrap="none" lIns="0" tIns="0" rIns="0" bIns="0" rtlCol="0" anchor="ctr">
            <a:spAutoFit/>
          </a:bodyPr>
          <a:lstStyle>
            <a:lvl1pPr algn="r">
              <a:defRPr sz="800">
                <a:solidFill>
                  <a:schemeClr val="bg1"/>
                </a:solidFill>
                <a:latin typeface="Arial" pitchFamily="34" charset="0"/>
                <a:cs typeface="Arial" pitchFamily="34" charset="0"/>
              </a:defRPr>
            </a:lvl1pPr>
          </a:lstStyle>
          <a:p>
            <a:r>
              <a:rPr lang="en-US" dirty="0" smtClean="0"/>
              <a:t>Page </a:t>
            </a:r>
            <a:fld id="{B9AB1BC5-8244-4997-9202-6D7E7DEA20BF}"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16" cstate="print">
            <a:extLst>
              <a:ext uri="{28A0092B-C50C-407E-A947-70E740481C1C}">
                <a14:useLocalDpi xmlns="" xmlns:a14="http://schemas.microsoft.com/office/drawing/2010/main" val="0"/>
              </a:ext>
            </a:extLst>
          </a:blip>
          <a:stretch>
            <a:fillRect/>
          </a:stretch>
        </p:blipFill>
        <p:spPr>
          <a:xfrm>
            <a:off x="0" y="0"/>
            <a:ext cx="9144000" cy="5143500"/>
          </a:xfrm>
          <a:prstGeom prst="rect">
            <a:avLst/>
          </a:prstGeom>
        </p:spPr>
      </p:pic>
      <p:sp>
        <p:nvSpPr>
          <p:cNvPr id="11" name="Slide Number Placeholder 10"/>
          <p:cNvSpPr>
            <a:spLocks noGrp="1"/>
          </p:cNvSpPr>
          <p:nvPr>
            <p:ph type="sldNum" sz="quarter" idx="4"/>
          </p:nvPr>
        </p:nvSpPr>
        <p:spPr>
          <a:xfrm>
            <a:off x="8487091" y="4936512"/>
            <a:ext cx="395941" cy="123111"/>
          </a:xfrm>
          <a:prstGeom prst="rect">
            <a:avLst/>
          </a:prstGeom>
        </p:spPr>
        <p:txBody>
          <a:bodyPr vert="horz" wrap="none" lIns="0" tIns="0" rIns="0" bIns="0" rtlCol="0" anchor="ctr">
            <a:spAutoFit/>
          </a:bodyPr>
          <a:lstStyle>
            <a:lvl1pPr algn="r">
              <a:defRPr sz="800">
                <a:solidFill>
                  <a:schemeClr val="bg1"/>
                </a:solidFill>
                <a:latin typeface="Arial" pitchFamily="34" charset="0"/>
                <a:cs typeface="Arial" pitchFamily="34" charset="0"/>
              </a:defRPr>
            </a:lvl1pPr>
          </a:lstStyle>
          <a:p>
            <a:r>
              <a:rPr lang="en-US" dirty="0" smtClean="0"/>
              <a:t>Page </a:t>
            </a:r>
            <a:fld id="{B9AB1BC5-8244-4997-9202-6D7E7DEA20BF}" type="slidenum">
              <a:rPr lang="en-US" smtClean="0"/>
              <a:pPr/>
              <a:t>‹#›</a:t>
            </a:fld>
            <a:endParaRPr lang="en-US" dirty="0"/>
          </a:p>
        </p:txBody>
      </p:sp>
      <p:sp>
        <p:nvSpPr>
          <p:cNvPr id="2" name="Title Placeholder 1"/>
          <p:cNvSpPr>
            <a:spLocks noGrp="1"/>
          </p:cNvSpPr>
          <p:nvPr>
            <p:ph type="title"/>
          </p:nvPr>
        </p:nvSpPr>
        <p:spPr>
          <a:xfrm>
            <a:off x="566928" y="929725"/>
            <a:ext cx="8001000" cy="338554"/>
          </a:xfrm>
          <a:prstGeom prst="rect">
            <a:avLst/>
          </a:prstGeom>
        </p:spPr>
        <p:txBody>
          <a:bodyPr vert="horz" wrap="square" lIns="0" tIns="0" rIns="0" bIns="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66928" y="1497398"/>
            <a:ext cx="8001000" cy="3131752"/>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274320" y="111305"/>
            <a:ext cx="5486400" cy="338554"/>
          </a:xfrm>
          <a:prstGeom prst="rect">
            <a:avLst/>
          </a:prstGeom>
        </p:spPr>
        <p:txBody>
          <a:bodyPr vert="horz" wrap="square" lIns="0" tIns="0" rIns="0" bIns="0" rtlCol="0" anchor="ctr">
            <a:spAutoFit/>
          </a:bodyPr>
          <a:lstStyle>
            <a:lvl1pPr algn="l">
              <a:defRPr sz="2200" b="1">
                <a:solidFill>
                  <a:schemeClr val="bg1"/>
                </a:solidFill>
                <a:latin typeface="Arial" pitchFamily="34" charset="0"/>
                <a:cs typeface="Arial" pitchFamily="34" charset="0"/>
              </a:defRPr>
            </a:lvl1pPr>
          </a:lstStyle>
          <a:p>
            <a:r>
              <a:rPr lang="en-US" dirty="0" smtClean="0"/>
              <a:t>Master Title</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7" r:id="rId2"/>
    <p:sldLayoutId id="2147483650" r:id="rId3"/>
    <p:sldLayoutId id="2147483673" r:id="rId4"/>
    <p:sldLayoutId id="2147483664" r:id="rId5"/>
    <p:sldLayoutId id="2147483668" r:id="rId6"/>
    <p:sldLayoutId id="2147483651" r:id="rId7"/>
    <p:sldLayoutId id="2147483652" r:id="rId8"/>
    <p:sldLayoutId id="2147483654" r:id="rId9"/>
    <p:sldLayoutId id="2147483655" r:id="rId10"/>
    <p:sldLayoutId id="2147483656" r:id="rId11"/>
    <p:sldLayoutId id="2147483669" r:id="rId12"/>
    <p:sldLayoutId id="2147483670" r:id="rId13"/>
    <p:sldLayoutId id="2147483672" r:id="rId14"/>
  </p:sldLayoutIdLst>
  <p:timing>
    <p:tnLst>
      <p:par>
        <p:cTn id="1" dur="indefinite" restart="never" nodeType="tmRoot"/>
      </p:par>
    </p:tnLst>
  </p:timing>
  <p:hf hdr="0" dt="0"/>
  <p:txStyles>
    <p:titleStyle>
      <a:lvl1pPr algn="l" defTabSz="914400" rtl="0" eaLnBrk="1" latinLnBrk="0" hangingPunct="1">
        <a:spcBef>
          <a:spcPct val="0"/>
        </a:spcBef>
        <a:buNone/>
        <a:defRPr sz="2200" b="1" kern="1200">
          <a:solidFill>
            <a:srgbClr val="004989"/>
          </a:solidFill>
          <a:latin typeface="Arial" pitchFamily="34" charset="0"/>
          <a:ea typeface="+mj-ea"/>
          <a:cs typeface="Arial" pitchFamily="34" charset="0"/>
        </a:defRPr>
      </a:lvl1pPr>
    </p:titleStyle>
    <p:bodyStyle>
      <a:lvl1pPr marL="0" indent="0" algn="l" defTabSz="914400" rtl="0" eaLnBrk="1" latinLnBrk="0" hangingPunct="1">
        <a:spcBef>
          <a:spcPts val="1000"/>
        </a:spcBef>
        <a:buFont typeface="Arial" pitchFamily="34" charset="0"/>
        <a:buNone/>
        <a:defRPr sz="1600" kern="1200">
          <a:solidFill>
            <a:srgbClr val="333333"/>
          </a:solidFill>
          <a:latin typeface="Arial" pitchFamily="34" charset="0"/>
          <a:ea typeface="+mn-ea"/>
          <a:cs typeface="Arial" pitchFamily="34" charset="0"/>
        </a:defRPr>
      </a:lvl1pPr>
      <a:lvl2pPr marL="457200" indent="-225425" algn="l" defTabSz="914400" rtl="0" eaLnBrk="1" latinLnBrk="0" hangingPunct="1">
        <a:spcBef>
          <a:spcPts val="1000"/>
        </a:spcBef>
        <a:buFont typeface="Wingdings" pitchFamily="2" charset="2"/>
        <a:buChar char="§"/>
        <a:defRPr sz="1600" kern="1200">
          <a:solidFill>
            <a:srgbClr val="333333"/>
          </a:solidFill>
          <a:latin typeface="Arial" pitchFamily="34" charset="0"/>
          <a:ea typeface="+mn-ea"/>
          <a:cs typeface="Arial" pitchFamily="34" charset="0"/>
        </a:defRPr>
      </a:lvl2pPr>
      <a:lvl3pPr marL="688975" indent="-231775" algn="l" defTabSz="914400" rtl="0" eaLnBrk="1" latinLnBrk="0" hangingPunct="1">
        <a:spcBef>
          <a:spcPts val="1000"/>
        </a:spcBef>
        <a:buFont typeface="Arial" pitchFamily="34" charset="0"/>
        <a:buChar char="▫"/>
        <a:defRPr sz="1600" kern="1200">
          <a:solidFill>
            <a:srgbClr val="333333"/>
          </a:solidFill>
          <a:latin typeface="Arial" pitchFamily="34" charset="0"/>
          <a:ea typeface="+mn-ea"/>
          <a:cs typeface="Arial" pitchFamily="34" charset="0"/>
        </a:defRPr>
      </a:lvl3pPr>
      <a:lvl4pPr marL="914400" indent="-225425" algn="l" defTabSz="914400" rtl="0" eaLnBrk="1" latinLnBrk="0" hangingPunct="1">
        <a:spcBef>
          <a:spcPts val="1000"/>
        </a:spcBef>
        <a:buFont typeface="Arial" pitchFamily="34" charset="0"/>
        <a:buChar char="·"/>
        <a:defRPr sz="1200" kern="1200">
          <a:solidFill>
            <a:srgbClr val="333333"/>
          </a:solidFill>
          <a:latin typeface="Arial" pitchFamily="34" charset="0"/>
          <a:ea typeface="+mn-ea"/>
          <a:cs typeface="Arial" pitchFamily="34" charset="0"/>
        </a:defRPr>
      </a:lvl4pPr>
      <a:lvl5pPr marL="1146175" indent="-231775" algn="l" defTabSz="914400" rtl="0" eaLnBrk="1" latinLnBrk="0" hangingPunct="1">
        <a:spcBef>
          <a:spcPts val="1000"/>
        </a:spcBef>
        <a:buFont typeface="Arial" pitchFamily="34" charset="0"/>
        <a:buChar char="-"/>
        <a:defRPr sz="1200" kern="1200">
          <a:solidFill>
            <a:srgbClr val="333333"/>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hyperlink" Target="https://github.com/geoffblack/EnScript/tree/master/RandomSampleSelector" TargetMode="External"/><Relationship Id="rId2" Type="http://schemas.openxmlformats.org/officeDocument/2006/relationships/hyperlink" Target="mailto:gblack@strozfriedberg.com" TargetMode="External"/><Relationship Id="rId1" Type="http://schemas.openxmlformats.org/officeDocument/2006/relationships/slideLayout" Target="../slideLayouts/slideLayout4.xml"/><Relationship Id="rId4" Type="http://schemas.openxmlformats.org/officeDocument/2006/relationships/hyperlink" Target="mailto:abarsocchini@nightowldiscovery.com"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85800" y="769263"/>
            <a:ext cx="8077200" cy="430887"/>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200" b="1" kern="1200">
                <a:solidFill>
                  <a:srgbClr val="004989"/>
                </a:solidFill>
                <a:latin typeface="Arial" pitchFamily="34" charset="0"/>
                <a:ea typeface="+mj-ea"/>
                <a:cs typeface="Arial" pitchFamily="34" charset="0"/>
              </a:defRPr>
            </a:lvl1pPr>
          </a:lstStyle>
          <a:p>
            <a:pPr algn="ctr"/>
            <a:r>
              <a:rPr lang="en-US" sz="2800" dirty="0">
                <a:solidFill>
                  <a:schemeClr val="bg1"/>
                </a:solidFill>
                <a:latin typeface="+mj-lt"/>
              </a:rPr>
              <a:t>Defensible Quality Control for E-Discovery</a:t>
            </a:r>
          </a:p>
        </p:txBody>
      </p:sp>
      <p:sp>
        <p:nvSpPr>
          <p:cNvPr id="5" name="TextBox 4"/>
          <p:cNvSpPr txBox="1"/>
          <p:nvPr/>
        </p:nvSpPr>
        <p:spPr>
          <a:xfrm>
            <a:off x="2125002" y="3495174"/>
            <a:ext cx="5198795" cy="523220"/>
          </a:xfrm>
          <a:prstGeom prst="rect">
            <a:avLst/>
          </a:prstGeom>
          <a:noFill/>
        </p:spPr>
        <p:txBody>
          <a:bodyPr wrap="none" rtlCol="0">
            <a:spAutoFit/>
          </a:bodyPr>
          <a:lstStyle/>
          <a:p>
            <a:pPr algn="ctr"/>
            <a:r>
              <a:rPr lang="en-US" sz="2800" dirty="0" smtClean="0">
                <a:solidFill>
                  <a:schemeClr val="bg1"/>
                </a:solidFill>
              </a:rPr>
              <a:t>Geoff Black and Albert Barsocchini</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p:txBody>
          <a:bodyPr>
            <a:noAutofit/>
          </a:bodyPr>
          <a:lstStyle/>
          <a:p>
            <a:pPr marL="342900" indent="-342900">
              <a:spcBef>
                <a:spcPts val="0"/>
              </a:spcBef>
              <a:buFont typeface="Arial" panose="020B0604020202020204" pitchFamily="34" charset="0"/>
              <a:buChar char="•"/>
            </a:pPr>
            <a:r>
              <a:rPr lang="en-US" sz="2800" dirty="0" smtClean="0"/>
              <a:t>Select appropriate filters for the target data set</a:t>
            </a:r>
          </a:p>
          <a:p>
            <a:pPr marL="342900" indent="-342900">
              <a:spcBef>
                <a:spcPts val="0"/>
              </a:spcBef>
            </a:pPr>
            <a:endParaRPr lang="en-US" sz="2800" dirty="0" smtClean="0"/>
          </a:p>
          <a:p>
            <a:pPr marL="342900" indent="-342900">
              <a:spcBef>
                <a:spcPts val="0"/>
              </a:spcBef>
              <a:buFont typeface="Arial" panose="020B0604020202020204" pitchFamily="34" charset="0"/>
              <a:buChar char="•"/>
            </a:pPr>
            <a:r>
              <a:rPr lang="en-US" sz="2800" dirty="0" smtClean="0"/>
              <a:t>Accomplishing a high </a:t>
            </a:r>
            <a:r>
              <a:rPr lang="en-US" sz="2800" i="1" dirty="0" smtClean="0"/>
              <a:t>confidence level </a:t>
            </a:r>
            <a:r>
              <a:rPr lang="en-US" sz="2800" dirty="0" smtClean="0"/>
              <a:t>and low </a:t>
            </a:r>
            <a:r>
              <a:rPr lang="en-US" sz="2800" i="1" dirty="0" smtClean="0"/>
              <a:t>margin of error</a:t>
            </a:r>
          </a:p>
        </p:txBody>
      </p:sp>
      <p:sp>
        <p:nvSpPr>
          <p:cNvPr id="2" name="Title 1"/>
          <p:cNvSpPr>
            <a:spLocks noGrp="1"/>
          </p:cNvSpPr>
          <p:nvPr>
            <p:ph type="title" idx="4294967295"/>
          </p:nvPr>
        </p:nvSpPr>
        <p:spPr>
          <a:xfrm>
            <a:off x="274320" y="109728"/>
            <a:ext cx="5486400" cy="338328"/>
          </a:xfrm>
        </p:spPr>
        <p:txBody>
          <a:bodyPr>
            <a:noAutofit/>
          </a:bodyPr>
          <a:lstStyle/>
          <a:p>
            <a:r>
              <a:rPr lang="en-US" dirty="0" smtClean="0">
                <a:solidFill>
                  <a:schemeClr val="bg1"/>
                </a:solidFill>
              </a:rPr>
              <a:t>The Challenges</a:t>
            </a:r>
            <a:endParaRPr lang="en-US" dirty="0">
              <a:solidFill>
                <a:schemeClr val="bg1"/>
              </a:solidFill>
            </a:endParaRPr>
          </a:p>
        </p:txBody>
      </p:sp>
    </p:spTree>
    <p:extLst>
      <p:ext uri="{BB962C8B-B14F-4D97-AF65-F5344CB8AC3E}">
        <p14:creationId xmlns="" xmlns:p14="http://schemas.microsoft.com/office/powerpoint/2010/main" val="2145266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p:txBody>
          <a:bodyPr>
            <a:noAutofit/>
          </a:bodyPr>
          <a:lstStyle/>
          <a:p>
            <a:pPr marL="457200" indent="-457200">
              <a:spcBef>
                <a:spcPts val="0"/>
              </a:spcBef>
              <a:buFont typeface="Arial" panose="020B0604020202020204" pitchFamily="34" charset="0"/>
              <a:buChar char="•"/>
            </a:pPr>
            <a:r>
              <a:rPr lang="en-US" sz="2800" dirty="0" smtClean="0"/>
              <a:t>Also known as the “confidence interval”</a:t>
            </a:r>
          </a:p>
          <a:p>
            <a:pPr marL="457200" indent="-457200">
              <a:spcBef>
                <a:spcPts val="0"/>
              </a:spcBef>
              <a:buFont typeface="Arial" panose="020B0604020202020204" pitchFamily="34" charset="0"/>
              <a:buChar char="•"/>
            </a:pPr>
            <a:endParaRPr lang="en-US" sz="2800" dirty="0" smtClean="0"/>
          </a:p>
          <a:p>
            <a:pPr marL="457200" indent="-457200">
              <a:spcBef>
                <a:spcPts val="0"/>
              </a:spcBef>
              <a:buFont typeface="Arial" panose="020B0604020202020204" pitchFamily="34" charset="0"/>
              <a:buChar char="•"/>
            </a:pPr>
            <a:r>
              <a:rPr lang="en-US" sz="2800" dirty="0" smtClean="0"/>
              <a:t>How closely results will reflect the general population</a:t>
            </a:r>
          </a:p>
          <a:p>
            <a:pPr marL="457200" indent="-457200">
              <a:spcBef>
                <a:spcPts val="0"/>
              </a:spcBef>
              <a:buFont typeface="Arial" panose="020B0604020202020204" pitchFamily="34" charset="0"/>
              <a:buChar char="•"/>
            </a:pPr>
            <a:endParaRPr lang="en-US" sz="2800" dirty="0" smtClean="0"/>
          </a:p>
          <a:p>
            <a:pPr marL="457200" indent="-457200">
              <a:spcBef>
                <a:spcPts val="0"/>
              </a:spcBef>
              <a:buFont typeface="Arial" panose="020B0604020202020204" pitchFamily="34" charset="0"/>
              <a:buChar char="•"/>
            </a:pPr>
            <a:r>
              <a:rPr lang="en-US" sz="2800" dirty="0" smtClean="0"/>
              <a:t>Lower margin of error is obviously better</a:t>
            </a:r>
          </a:p>
        </p:txBody>
      </p:sp>
      <p:sp>
        <p:nvSpPr>
          <p:cNvPr id="2" name="Title 1"/>
          <p:cNvSpPr>
            <a:spLocks noGrp="1"/>
          </p:cNvSpPr>
          <p:nvPr>
            <p:ph type="title" idx="4294967295"/>
          </p:nvPr>
        </p:nvSpPr>
        <p:spPr>
          <a:xfrm>
            <a:off x="274320" y="112713"/>
            <a:ext cx="5486400" cy="338328"/>
          </a:xfrm>
        </p:spPr>
        <p:txBody>
          <a:bodyPr>
            <a:noAutofit/>
          </a:bodyPr>
          <a:lstStyle/>
          <a:p>
            <a:r>
              <a:rPr lang="en-US" dirty="0" smtClean="0">
                <a:solidFill>
                  <a:schemeClr val="bg1"/>
                </a:solidFill>
              </a:rPr>
              <a:t>Statistics – Margin of Error</a:t>
            </a:r>
            <a:endParaRPr lang="en-US" dirty="0">
              <a:solidFill>
                <a:schemeClr val="bg1"/>
              </a:solidFill>
            </a:endParaRPr>
          </a:p>
        </p:txBody>
      </p:sp>
    </p:spTree>
    <p:extLst>
      <p:ext uri="{BB962C8B-B14F-4D97-AF65-F5344CB8AC3E}">
        <p14:creationId xmlns="" xmlns:p14="http://schemas.microsoft.com/office/powerpoint/2010/main" val="32070532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p:txBody>
          <a:bodyPr>
            <a:noAutofit/>
          </a:bodyPr>
          <a:lstStyle/>
          <a:p>
            <a:pPr marL="457200" indent="-457200">
              <a:spcBef>
                <a:spcPts val="0"/>
              </a:spcBef>
              <a:buFont typeface="Arial" panose="020B0604020202020204" pitchFamily="34" charset="0"/>
              <a:buChar char="•"/>
            </a:pPr>
            <a:r>
              <a:rPr lang="en-US" sz="2800" dirty="0" smtClean="0"/>
              <a:t>We have 100 documents and our margin of error is </a:t>
            </a:r>
            <a:r>
              <a:rPr lang="en-US" sz="2800" u="sng" dirty="0" smtClean="0"/>
              <a:t>± 2%</a:t>
            </a:r>
          </a:p>
          <a:p>
            <a:pPr marL="457200" indent="-457200">
              <a:spcBef>
                <a:spcPts val="0"/>
              </a:spcBef>
              <a:buFont typeface="Arial" panose="020B0604020202020204" pitchFamily="34" charset="0"/>
              <a:buChar char="•"/>
            </a:pPr>
            <a:endParaRPr lang="en-US" sz="2800" dirty="0" smtClean="0"/>
          </a:p>
          <a:p>
            <a:pPr marL="457200" indent="-457200">
              <a:spcBef>
                <a:spcPts val="0"/>
              </a:spcBef>
              <a:buFont typeface="Arial" panose="020B0604020202020204" pitchFamily="34" charset="0"/>
              <a:buChar char="•"/>
            </a:pPr>
            <a:r>
              <a:rPr lang="en-US" sz="2800" dirty="0" smtClean="0"/>
              <a:t>Testing shows 10% responsiveness</a:t>
            </a:r>
          </a:p>
          <a:p>
            <a:pPr marL="457200" indent="-457200">
              <a:spcBef>
                <a:spcPts val="0"/>
              </a:spcBef>
              <a:buFont typeface="Arial" panose="020B0604020202020204" pitchFamily="34" charset="0"/>
              <a:buChar char="•"/>
            </a:pPr>
            <a:endParaRPr lang="en-US" sz="2800" dirty="0" smtClean="0"/>
          </a:p>
          <a:p>
            <a:pPr marL="457200" indent="-457200">
              <a:spcBef>
                <a:spcPts val="0"/>
              </a:spcBef>
              <a:buFont typeface="Arial" panose="020B0604020202020204" pitchFamily="34" charset="0"/>
              <a:buChar char="•"/>
            </a:pPr>
            <a:r>
              <a:rPr lang="en-US" sz="2800" dirty="0" smtClean="0"/>
              <a:t>So… the general population should show between 8% and 12% responsiveness, or 8 to 12 documents.</a:t>
            </a:r>
          </a:p>
        </p:txBody>
      </p:sp>
      <p:sp>
        <p:nvSpPr>
          <p:cNvPr id="2" name="Title 1"/>
          <p:cNvSpPr>
            <a:spLocks noGrp="1"/>
          </p:cNvSpPr>
          <p:nvPr>
            <p:ph type="title" idx="4294967295"/>
          </p:nvPr>
        </p:nvSpPr>
        <p:spPr>
          <a:xfrm>
            <a:off x="274320" y="109728"/>
            <a:ext cx="5486400" cy="338328"/>
          </a:xfrm>
        </p:spPr>
        <p:txBody>
          <a:bodyPr>
            <a:normAutofit/>
          </a:bodyPr>
          <a:lstStyle/>
          <a:p>
            <a:r>
              <a:rPr lang="en-US" dirty="0" smtClean="0">
                <a:solidFill>
                  <a:schemeClr val="bg1"/>
                </a:solidFill>
              </a:rPr>
              <a:t>Statistics – Margin of Error</a:t>
            </a:r>
            <a:endParaRPr lang="en-US" dirty="0">
              <a:solidFill>
                <a:schemeClr val="bg1"/>
              </a:solidFill>
            </a:endParaRPr>
          </a:p>
        </p:txBody>
      </p:sp>
    </p:spTree>
    <p:extLst>
      <p:ext uri="{BB962C8B-B14F-4D97-AF65-F5344CB8AC3E}">
        <p14:creationId xmlns="" xmlns:p14="http://schemas.microsoft.com/office/powerpoint/2010/main" val="40103534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p:txBody>
          <a:bodyPr>
            <a:noAutofit/>
          </a:bodyPr>
          <a:lstStyle/>
          <a:p>
            <a:pPr marL="457200" indent="-457200">
              <a:spcBef>
                <a:spcPts val="0"/>
              </a:spcBef>
              <a:buFont typeface="Arial" panose="020B0604020202020204" pitchFamily="34" charset="0"/>
              <a:buChar char="•"/>
            </a:pPr>
            <a:r>
              <a:rPr lang="en-US" sz="2800" dirty="0" smtClean="0"/>
              <a:t>Does the sample accurately represent the results of general population?</a:t>
            </a:r>
          </a:p>
          <a:p>
            <a:pPr marL="457200" indent="-457200">
              <a:spcBef>
                <a:spcPts val="0"/>
              </a:spcBef>
              <a:buFont typeface="Arial" panose="020B0604020202020204" pitchFamily="34" charset="0"/>
              <a:buChar char="•"/>
            </a:pPr>
            <a:endParaRPr lang="en-US" sz="2800" dirty="0" smtClean="0"/>
          </a:p>
          <a:p>
            <a:pPr marL="457200" indent="-457200">
              <a:spcBef>
                <a:spcPts val="0"/>
              </a:spcBef>
              <a:buFont typeface="Arial" panose="020B0604020202020204" pitchFamily="34" charset="0"/>
              <a:buChar char="•"/>
            </a:pPr>
            <a:r>
              <a:rPr lang="en-US" sz="2800" dirty="0" smtClean="0"/>
              <a:t>Higher confidence level is better</a:t>
            </a:r>
          </a:p>
        </p:txBody>
      </p:sp>
      <p:sp>
        <p:nvSpPr>
          <p:cNvPr id="2" name="Title 1"/>
          <p:cNvSpPr>
            <a:spLocks noGrp="1"/>
          </p:cNvSpPr>
          <p:nvPr>
            <p:ph type="title" idx="4294967295"/>
          </p:nvPr>
        </p:nvSpPr>
        <p:spPr>
          <a:xfrm>
            <a:off x="274320" y="109728"/>
            <a:ext cx="5486400" cy="338328"/>
          </a:xfrm>
        </p:spPr>
        <p:txBody>
          <a:bodyPr>
            <a:normAutofit/>
          </a:bodyPr>
          <a:lstStyle/>
          <a:p>
            <a:r>
              <a:rPr lang="en-US" dirty="0" smtClean="0">
                <a:solidFill>
                  <a:schemeClr val="bg1"/>
                </a:solidFill>
              </a:rPr>
              <a:t>Statistics – Confidence Level</a:t>
            </a:r>
            <a:endParaRPr lang="en-US" dirty="0">
              <a:solidFill>
                <a:schemeClr val="bg1"/>
              </a:solidFill>
            </a:endParaRPr>
          </a:p>
        </p:txBody>
      </p:sp>
    </p:spTree>
    <p:extLst>
      <p:ext uri="{BB962C8B-B14F-4D97-AF65-F5344CB8AC3E}">
        <p14:creationId xmlns="" xmlns:p14="http://schemas.microsoft.com/office/powerpoint/2010/main" val="34733740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p:txBody>
          <a:bodyPr>
            <a:noAutofit/>
          </a:bodyPr>
          <a:lstStyle/>
          <a:p>
            <a:pPr marL="457200" indent="-457200">
              <a:spcBef>
                <a:spcPts val="0"/>
              </a:spcBef>
              <a:buFont typeface="Arial" panose="020B0604020202020204" pitchFamily="34" charset="0"/>
              <a:buChar char="•"/>
            </a:pPr>
            <a:r>
              <a:rPr lang="en-US" sz="2800" dirty="0" smtClean="0"/>
              <a:t>What does a 95% Confidence Level mean?</a:t>
            </a:r>
          </a:p>
          <a:p>
            <a:pPr marL="457200" indent="-457200">
              <a:spcBef>
                <a:spcPts val="0"/>
              </a:spcBef>
              <a:buFont typeface="Arial" panose="020B0604020202020204" pitchFamily="34" charset="0"/>
              <a:buChar char="•"/>
            </a:pPr>
            <a:endParaRPr lang="en-US" sz="2800" dirty="0" smtClean="0"/>
          </a:p>
          <a:p>
            <a:pPr marL="457200" indent="-457200">
              <a:spcBef>
                <a:spcPts val="0"/>
              </a:spcBef>
              <a:buFont typeface="Arial" panose="020B0604020202020204" pitchFamily="34" charset="0"/>
              <a:buChar char="•"/>
            </a:pPr>
            <a:r>
              <a:rPr lang="en-US" sz="2800" dirty="0" smtClean="0"/>
              <a:t>95 out of 100 times, the population will match our sample’s results</a:t>
            </a:r>
          </a:p>
          <a:p>
            <a:pPr marL="457200" indent="-457200">
              <a:spcBef>
                <a:spcPts val="0"/>
              </a:spcBef>
              <a:buFont typeface="Arial" panose="020B0604020202020204" pitchFamily="34" charset="0"/>
              <a:buChar char="•"/>
            </a:pPr>
            <a:endParaRPr lang="en-US" sz="2800" dirty="0" smtClean="0"/>
          </a:p>
          <a:p>
            <a:pPr marL="457200" indent="-457200">
              <a:spcBef>
                <a:spcPts val="0"/>
              </a:spcBef>
              <a:buFont typeface="Arial" panose="020B0604020202020204" pitchFamily="34" charset="0"/>
              <a:buChar char="•"/>
            </a:pPr>
            <a:r>
              <a:rPr lang="en-US" sz="2800" dirty="0" smtClean="0"/>
              <a:t>Gallup Polls: 98% accuracy in Presidential elections</a:t>
            </a:r>
          </a:p>
        </p:txBody>
      </p:sp>
      <p:sp>
        <p:nvSpPr>
          <p:cNvPr id="2" name="Title 1"/>
          <p:cNvSpPr>
            <a:spLocks noGrp="1"/>
          </p:cNvSpPr>
          <p:nvPr>
            <p:ph type="title" idx="4294967295"/>
          </p:nvPr>
        </p:nvSpPr>
        <p:spPr>
          <a:xfrm>
            <a:off x="274320" y="109728"/>
            <a:ext cx="5486400" cy="338328"/>
          </a:xfrm>
        </p:spPr>
        <p:txBody>
          <a:bodyPr>
            <a:normAutofit/>
          </a:bodyPr>
          <a:lstStyle/>
          <a:p>
            <a:r>
              <a:rPr lang="en-US" dirty="0" smtClean="0">
                <a:solidFill>
                  <a:schemeClr val="bg1"/>
                </a:solidFill>
              </a:rPr>
              <a:t>Statistics – Confidence Level</a:t>
            </a:r>
            <a:endParaRPr lang="en-US" dirty="0">
              <a:solidFill>
                <a:schemeClr val="bg1"/>
              </a:solidFill>
            </a:endParaRPr>
          </a:p>
        </p:txBody>
      </p:sp>
    </p:spTree>
    <p:extLst>
      <p:ext uri="{BB962C8B-B14F-4D97-AF65-F5344CB8AC3E}">
        <p14:creationId xmlns="" xmlns:p14="http://schemas.microsoft.com/office/powerpoint/2010/main" val="17209496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p:txBody>
          <a:bodyPr>
            <a:normAutofit/>
          </a:bodyPr>
          <a:lstStyle/>
          <a:p>
            <a:pPr lvl="1"/>
            <a:endParaRPr lang="en-US" dirty="0" smtClean="0"/>
          </a:p>
          <a:p>
            <a:endParaRPr lang="en-US" dirty="0" smtClean="0"/>
          </a:p>
          <a:p>
            <a:endParaRPr lang="en-US" dirty="0"/>
          </a:p>
        </p:txBody>
      </p:sp>
      <p:sp>
        <p:nvSpPr>
          <p:cNvPr id="27" name="Title 26"/>
          <p:cNvSpPr>
            <a:spLocks noGrp="1"/>
          </p:cNvSpPr>
          <p:nvPr>
            <p:ph type="title"/>
          </p:nvPr>
        </p:nvSpPr>
        <p:spPr/>
        <p:txBody>
          <a:bodyPr/>
          <a:lstStyle/>
          <a:p>
            <a:endParaRPr lang="en-US" dirty="0"/>
          </a:p>
        </p:txBody>
      </p:sp>
      <p:sp>
        <p:nvSpPr>
          <p:cNvPr id="5" name="Title 1"/>
          <p:cNvSpPr txBox="1">
            <a:spLocks/>
          </p:cNvSpPr>
          <p:nvPr/>
        </p:nvSpPr>
        <p:spPr>
          <a:xfrm>
            <a:off x="274320" y="109728"/>
            <a:ext cx="5486400" cy="338328"/>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200" b="1" kern="1200">
                <a:solidFill>
                  <a:srgbClr val="004989"/>
                </a:solidFill>
                <a:latin typeface="Arial" pitchFamily="34" charset="0"/>
                <a:ea typeface="+mj-ea"/>
                <a:cs typeface="Arial" pitchFamily="34" charset="0"/>
              </a:defRPr>
            </a:lvl1pPr>
          </a:lstStyle>
          <a:p>
            <a:r>
              <a:rPr lang="en-US" dirty="0" smtClean="0">
                <a:solidFill>
                  <a:schemeClr val="bg1"/>
                </a:solidFill>
              </a:rPr>
              <a:t>Statistics – Confidence Level</a:t>
            </a:r>
            <a:endParaRPr lang="en-US" dirty="0">
              <a:solidFill>
                <a:schemeClr val="bg1"/>
              </a:solidFill>
            </a:endParaRPr>
          </a:p>
        </p:txBody>
      </p:sp>
      <p:grpSp>
        <p:nvGrpSpPr>
          <p:cNvPr id="2" name="Group 42"/>
          <p:cNvGrpSpPr/>
          <p:nvPr/>
        </p:nvGrpSpPr>
        <p:grpSpPr>
          <a:xfrm>
            <a:off x="2743200" y="1601844"/>
            <a:ext cx="3657600" cy="2384247"/>
            <a:chOff x="2743200" y="1601844"/>
            <a:chExt cx="3657600" cy="2384247"/>
          </a:xfrm>
        </p:grpSpPr>
        <p:grpSp>
          <p:nvGrpSpPr>
            <p:cNvPr id="6" name="Group 18"/>
            <p:cNvGrpSpPr/>
            <p:nvPr/>
          </p:nvGrpSpPr>
          <p:grpSpPr>
            <a:xfrm>
              <a:off x="2743200" y="1601844"/>
              <a:ext cx="3657600" cy="2384247"/>
              <a:chOff x="2743200" y="1601844"/>
              <a:chExt cx="3657600" cy="2384247"/>
            </a:xfrm>
          </p:grpSpPr>
          <p:sp>
            <p:nvSpPr>
              <p:cNvPr id="8" name="Rectangle 7"/>
              <p:cNvSpPr/>
              <p:nvPr/>
            </p:nvSpPr>
            <p:spPr>
              <a:xfrm>
                <a:off x="2743200" y="1601844"/>
                <a:ext cx="3657600" cy="1861363"/>
              </a:xfrm>
              <a:custGeom>
                <a:avLst/>
                <a:gdLst>
                  <a:gd name="connsiteX0" fmla="*/ 0 w 3657600"/>
                  <a:gd name="connsiteY0" fmla="*/ 0 h 990600"/>
                  <a:gd name="connsiteX1" fmla="*/ 3657600 w 3657600"/>
                  <a:gd name="connsiteY1" fmla="*/ 0 h 990600"/>
                  <a:gd name="connsiteX2" fmla="*/ 3657600 w 3657600"/>
                  <a:gd name="connsiteY2" fmla="*/ 990600 h 990600"/>
                  <a:gd name="connsiteX3" fmla="*/ 0 w 3657600"/>
                  <a:gd name="connsiteY3" fmla="*/ 990600 h 990600"/>
                  <a:gd name="connsiteX4" fmla="*/ 0 w 3657600"/>
                  <a:gd name="connsiteY4" fmla="*/ 0 h 990600"/>
                  <a:gd name="connsiteX0" fmla="*/ 0 w 3657600"/>
                  <a:gd name="connsiteY0" fmla="*/ 598985 h 1589585"/>
                  <a:gd name="connsiteX1" fmla="*/ 3657600 w 3657600"/>
                  <a:gd name="connsiteY1" fmla="*/ 598985 h 1589585"/>
                  <a:gd name="connsiteX2" fmla="*/ 3657600 w 3657600"/>
                  <a:gd name="connsiteY2" fmla="*/ 1589585 h 1589585"/>
                  <a:gd name="connsiteX3" fmla="*/ 0 w 3657600"/>
                  <a:gd name="connsiteY3" fmla="*/ 1589585 h 1589585"/>
                  <a:gd name="connsiteX4" fmla="*/ 0 w 3657600"/>
                  <a:gd name="connsiteY4" fmla="*/ 598985 h 1589585"/>
                  <a:gd name="connsiteX0" fmla="*/ 0 w 3657600"/>
                  <a:gd name="connsiteY0" fmla="*/ 1080982 h 2071582"/>
                  <a:gd name="connsiteX1" fmla="*/ 3657600 w 3657600"/>
                  <a:gd name="connsiteY1" fmla="*/ 1080982 h 2071582"/>
                  <a:gd name="connsiteX2" fmla="*/ 3657600 w 3657600"/>
                  <a:gd name="connsiteY2" fmla="*/ 2071582 h 2071582"/>
                  <a:gd name="connsiteX3" fmla="*/ 0 w 3657600"/>
                  <a:gd name="connsiteY3" fmla="*/ 2071582 h 2071582"/>
                  <a:gd name="connsiteX4" fmla="*/ 0 w 3657600"/>
                  <a:gd name="connsiteY4" fmla="*/ 1080982 h 2071582"/>
                  <a:gd name="connsiteX0" fmla="*/ 0 w 3657600"/>
                  <a:gd name="connsiteY0" fmla="*/ 1857489 h 2848089"/>
                  <a:gd name="connsiteX1" fmla="*/ 3657600 w 3657600"/>
                  <a:gd name="connsiteY1" fmla="*/ 1857489 h 2848089"/>
                  <a:gd name="connsiteX2" fmla="*/ 3657600 w 3657600"/>
                  <a:gd name="connsiteY2" fmla="*/ 2848089 h 2848089"/>
                  <a:gd name="connsiteX3" fmla="*/ 0 w 3657600"/>
                  <a:gd name="connsiteY3" fmla="*/ 2848089 h 2848089"/>
                  <a:gd name="connsiteX4" fmla="*/ 0 w 3657600"/>
                  <a:gd name="connsiteY4" fmla="*/ 1857489 h 2848089"/>
                  <a:gd name="connsiteX0" fmla="*/ 0 w 3657600"/>
                  <a:gd name="connsiteY0" fmla="*/ 2401128 h 3391728"/>
                  <a:gd name="connsiteX1" fmla="*/ 3657600 w 3657600"/>
                  <a:gd name="connsiteY1" fmla="*/ 2401128 h 3391728"/>
                  <a:gd name="connsiteX2" fmla="*/ 3657600 w 3657600"/>
                  <a:gd name="connsiteY2" fmla="*/ 3391728 h 3391728"/>
                  <a:gd name="connsiteX3" fmla="*/ 0 w 3657600"/>
                  <a:gd name="connsiteY3" fmla="*/ 3391728 h 3391728"/>
                  <a:gd name="connsiteX4" fmla="*/ 0 w 3657600"/>
                  <a:gd name="connsiteY4" fmla="*/ 2401128 h 3391728"/>
                  <a:gd name="connsiteX0" fmla="*/ 0 w 3657600"/>
                  <a:gd name="connsiteY0" fmla="*/ 2101747 h 3092347"/>
                  <a:gd name="connsiteX1" fmla="*/ 3657600 w 3657600"/>
                  <a:gd name="connsiteY1" fmla="*/ 2101747 h 3092347"/>
                  <a:gd name="connsiteX2" fmla="*/ 3657600 w 3657600"/>
                  <a:gd name="connsiteY2" fmla="*/ 3092347 h 3092347"/>
                  <a:gd name="connsiteX3" fmla="*/ 0 w 3657600"/>
                  <a:gd name="connsiteY3" fmla="*/ 3092347 h 3092347"/>
                  <a:gd name="connsiteX4" fmla="*/ 0 w 3657600"/>
                  <a:gd name="connsiteY4" fmla="*/ 2101747 h 3092347"/>
                  <a:gd name="connsiteX0" fmla="*/ 0 w 3657600"/>
                  <a:gd name="connsiteY0" fmla="*/ 1268311 h 2258911"/>
                  <a:gd name="connsiteX1" fmla="*/ 1130440 w 3657600"/>
                  <a:gd name="connsiteY1" fmla="*/ 0 h 2258911"/>
                  <a:gd name="connsiteX2" fmla="*/ 3657600 w 3657600"/>
                  <a:gd name="connsiteY2" fmla="*/ 1268311 h 2258911"/>
                  <a:gd name="connsiteX3" fmla="*/ 3657600 w 3657600"/>
                  <a:gd name="connsiteY3" fmla="*/ 2258911 h 2258911"/>
                  <a:gd name="connsiteX4" fmla="*/ 0 w 3657600"/>
                  <a:gd name="connsiteY4" fmla="*/ 2258911 h 2258911"/>
                  <a:gd name="connsiteX5" fmla="*/ 0 w 3657600"/>
                  <a:gd name="connsiteY5" fmla="*/ 1268311 h 2258911"/>
                  <a:gd name="connsiteX0" fmla="*/ 0 w 3657600"/>
                  <a:gd name="connsiteY0" fmla="*/ 1268311 h 2258911"/>
                  <a:gd name="connsiteX1" fmla="*/ 1130440 w 3657600"/>
                  <a:gd name="connsiteY1" fmla="*/ 0 h 2258911"/>
                  <a:gd name="connsiteX2" fmla="*/ 3657600 w 3657600"/>
                  <a:gd name="connsiteY2" fmla="*/ 1268311 h 2258911"/>
                  <a:gd name="connsiteX3" fmla="*/ 3657600 w 3657600"/>
                  <a:gd name="connsiteY3" fmla="*/ 2258911 h 2258911"/>
                  <a:gd name="connsiteX4" fmla="*/ 0 w 3657600"/>
                  <a:gd name="connsiteY4" fmla="*/ 2258911 h 2258911"/>
                  <a:gd name="connsiteX5" fmla="*/ 0 w 3657600"/>
                  <a:gd name="connsiteY5" fmla="*/ 1268311 h 2258911"/>
                  <a:gd name="connsiteX0" fmla="*/ 0 w 3657600"/>
                  <a:gd name="connsiteY0" fmla="*/ 1578198 h 2568798"/>
                  <a:gd name="connsiteX1" fmla="*/ 1130440 w 3657600"/>
                  <a:gd name="connsiteY1" fmla="*/ 309887 h 2568798"/>
                  <a:gd name="connsiteX2" fmla="*/ 3657600 w 3657600"/>
                  <a:gd name="connsiteY2" fmla="*/ 1578198 h 2568798"/>
                  <a:gd name="connsiteX3" fmla="*/ 3657600 w 3657600"/>
                  <a:gd name="connsiteY3" fmla="*/ 2568798 h 2568798"/>
                  <a:gd name="connsiteX4" fmla="*/ 0 w 3657600"/>
                  <a:gd name="connsiteY4" fmla="*/ 2568798 h 2568798"/>
                  <a:gd name="connsiteX5" fmla="*/ 0 w 3657600"/>
                  <a:gd name="connsiteY5" fmla="*/ 1578198 h 2568798"/>
                  <a:gd name="connsiteX0" fmla="*/ 0 w 3657600"/>
                  <a:gd name="connsiteY0" fmla="*/ 1591579 h 2582179"/>
                  <a:gd name="connsiteX1" fmla="*/ 1431891 w 3657600"/>
                  <a:gd name="connsiteY1" fmla="*/ 308196 h 2582179"/>
                  <a:gd name="connsiteX2" fmla="*/ 3657600 w 3657600"/>
                  <a:gd name="connsiteY2" fmla="*/ 1591579 h 2582179"/>
                  <a:gd name="connsiteX3" fmla="*/ 3657600 w 3657600"/>
                  <a:gd name="connsiteY3" fmla="*/ 2582179 h 2582179"/>
                  <a:gd name="connsiteX4" fmla="*/ 0 w 3657600"/>
                  <a:gd name="connsiteY4" fmla="*/ 2582179 h 2582179"/>
                  <a:gd name="connsiteX5" fmla="*/ 0 w 3657600"/>
                  <a:gd name="connsiteY5" fmla="*/ 1591579 h 2582179"/>
                  <a:gd name="connsiteX0" fmla="*/ 0 w 3657600"/>
                  <a:gd name="connsiteY0" fmla="*/ 1591579 h 2582179"/>
                  <a:gd name="connsiteX1" fmla="*/ 1431891 w 3657600"/>
                  <a:gd name="connsiteY1" fmla="*/ 308196 h 2582179"/>
                  <a:gd name="connsiteX2" fmla="*/ 3657600 w 3657600"/>
                  <a:gd name="connsiteY2" fmla="*/ 1591579 h 2582179"/>
                  <a:gd name="connsiteX3" fmla="*/ 3657600 w 3657600"/>
                  <a:gd name="connsiteY3" fmla="*/ 2582179 h 2582179"/>
                  <a:gd name="connsiteX4" fmla="*/ 0 w 3657600"/>
                  <a:gd name="connsiteY4" fmla="*/ 2582179 h 2582179"/>
                  <a:gd name="connsiteX5" fmla="*/ 0 w 3657600"/>
                  <a:gd name="connsiteY5" fmla="*/ 1591579 h 2582179"/>
                  <a:gd name="connsiteX0" fmla="*/ 0 w 3657600"/>
                  <a:gd name="connsiteY0" fmla="*/ 1591579 h 2582179"/>
                  <a:gd name="connsiteX1" fmla="*/ 1431891 w 3657600"/>
                  <a:gd name="connsiteY1" fmla="*/ 308196 h 2582179"/>
                  <a:gd name="connsiteX2" fmla="*/ 3657600 w 3657600"/>
                  <a:gd name="connsiteY2" fmla="*/ 1591579 h 2582179"/>
                  <a:gd name="connsiteX3" fmla="*/ 3657600 w 3657600"/>
                  <a:gd name="connsiteY3" fmla="*/ 2582179 h 2582179"/>
                  <a:gd name="connsiteX4" fmla="*/ 0 w 3657600"/>
                  <a:gd name="connsiteY4" fmla="*/ 2582179 h 2582179"/>
                  <a:gd name="connsiteX5" fmla="*/ 0 w 3657600"/>
                  <a:gd name="connsiteY5" fmla="*/ 1591579 h 2582179"/>
                  <a:gd name="connsiteX0" fmla="*/ 0 w 3657600"/>
                  <a:gd name="connsiteY0" fmla="*/ 1591579 h 2582179"/>
                  <a:gd name="connsiteX1" fmla="*/ 1431891 w 3657600"/>
                  <a:gd name="connsiteY1" fmla="*/ 308196 h 2582179"/>
                  <a:gd name="connsiteX2" fmla="*/ 3657600 w 3657600"/>
                  <a:gd name="connsiteY2" fmla="*/ 1591579 h 2582179"/>
                  <a:gd name="connsiteX3" fmla="*/ 3657600 w 3657600"/>
                  <a:gd name="connsiteY3" fmla="*/ 2582179 h 2582179"/>
                  <a:gd name="connsiteX4" fmla="*/ 0 w 3657600"/>
                  <a:gd name="connsiteY4" fmla="*/ 2582179 h 2582179"/>
                  <a:gd name="connsiteX5" fmla="*/ 0 w 3657600"/>
                  <a:gd name="connsiteY5" fmla="*/ 1591579 h 2582179"/>
                  <a:gd name="connsiteX0" fmla="*/ 0 w 3657600"/>
                  <a:gd name="connsiteY0" fmla="*/ 1669606 h 2660206"/>
                  <a:gd name="connsiteX1" fmla="*/ 1431891 w 3657600"/>
                  <a:gd name="connsiteY1" fmla="*/ 386223 h 2660206"/>
                  <a:gd name="connsiteX2" fmla="*/ 1919235 w 3657600"/>
                  <a:gd name="connsiteY2" fmla="*/ 79748 h 2660206"/>
                  <a:gd name="connsiteX3" fmla="*/ 3657600 w 3657600"/>
                  <a:gd name="connsiteY3" fmla="*/ 1669606 h 2660206"/>
                  <a:gd name="connsiteX4" fmla="*/ 3657600 w 3657600"/>
                  <a:gd name="connsiteY4" fmla="*/ 2660206 h 2660206"/>
                  <a:gd name="connsiteX5" fmla="*/ 0 w 3657600"/>
                  <a:gd name="connsiteY5" fmla="*/ 2660206 h 2660206"/>
                  <a:gd name="connsiteX6" fmla="*/ 0 w 3657600"/>
                  <a:gd name="connsiteY6" fmla="*/ 1669606 h 2660206"/>
                  <a:gd name="connsiteX0" fmla="*/ 0 w 3657600"/>
                  <a:gd name="connsiteY0" fmla="*/ 1920420 h 2911020"/>
                  <a:gd name="connsiteX1" fmla="*/ 1431891 w 3657600"/>
                  <a:gd name="connsiteY1" fmla="*/ 637037 h 2911020"/>
                  <a:gd name="connsiteX2" fmla="*/ 1818752 w 3657600"/>
                  <a:gd name="connsiteY2" fmla="*/ 49208 h 2911020"/>
                  <a:gd name="connsiteX3" fmla="*/ 3657600 w 3657600"/>
                  <a:gd name="connsiteY3" fmla="*/ 1920420 h 2911020"/>
                  <a:gd name="connsiteX4" fmla="*/ 3657600 w 3657600"/>
                  <a:gd name="connsiteY4" fmla="*/ 2911020 h 2911020"/>
                  <a:gd name="connsiteX5" fmla="*/ 0 w 3657600"/>
                  <a:gd name="connsiteY5" fmla="*/ 2911020 h 2911020"/>
                  <a:gd name="connsiteX6" fmla="*/ 0 w 3657600"/>
                  <a:gd name="connsiteY6" fmla="*/ 1920420 h 2911020"/>
                  <a:gd name="connsiteX0" fmla="*/ 0 w 3657600"/>
                  <a:gd name="connsiteY0" fmla="*/ 1871212 h 2861812"/>
                  <a:gd name="connsiteX1" fmla="*/ 1431891 w 3657600"/>
                  <a:gd name="connsiteY1" fmla="*/ 587829 h 2861812"/>
                  <a:gd name="connsiteX2" fmla="*/ 1818752 w 3657600"/>
                  <a:gd name="connsiteY2" fmla="*/ 0 h 2861812"/>
                  <a:gd name="connsiteX3" fmla="*/ 3657600 w 3657600"/>
                  <a:gd name="connsiteY3" fmla="*/ 1871212 h 2861812"/>
                  <a:gd name="connsiteX4" fmla="*/ 3657600 w 3657600"/>
                  <a:gd name="connsiteY4" fmla="*/ 2861812 h 2861812"/>
                  <a:gd name="connsiteX5" fmla="*/ 0 w 3657600"/>
                  <a:gd name="connsiteY5" fmla="*/ 2861812 h 2861812"/>
                  <a:gd name="connsiteX6" fmla="*/ 0 w 3657600"/>
                  <a:gd name="connsiteY6" fmla="*/ 1871212 h 2861812"/>
                  <a:gd name="connsiteX0" fmla="*/ 0 w 3657600"/>
                  <a:gd name="connsiteY0" fmla="*/ 1871212 h 2861812"/>
                  <a:gd name="connsiteX1" fmla="*/ 1431891 w 3657600"/>
                  <a:gd name="connsiteY1" fmla="*/ 587829 h 2861812"/>
                  <a:gd name="connsiteX2" fmla="*/ 1818752 w 3657600"/>
                  <a:gd name="connsiteY2" fmla="*/ 0 h 2861812"/>
                  <a:gd name="connsiteX3" fmla="*/ 3657600 w 3657600"/>
                  <a:gd name="connsiteY3" fmla="*/ 1871212 h 2861812"/>
                  <a:gd name="connsiteX4" fmla="*/ 3657600 w 3657600"/>
                  <a:gd name="connsiteY4" fmla="*/ 2861812 h 2861812"/>
                  <a:gd name="connsiteX5" fmla="*/ 0 w 3657600"/>
                  <a:gd name="connsiteY5" fmla="*/ 2861812 h 2861812"/>
                  <a:gd name="connsiteX6" fmla="*/ 0 w 3657600"/>
                  <a:gd name="connsiteY6" fmla="*/ 1871212 h 2861812"/>
                  <a:gd name="connsiteX0" fmla="*/ 0 w 3657600"/>
                  <a:gd name="connsiteY0" fmla="*/ 1871212 h 2861812"/>
                  <a:gd name="connsiteX1" fmla="*/ 1431891 w 3657600"/>
                  <a:gd name="connsiteY1" fmla="*/ 587829 h 2861812"/>
                  <a:gd name="connsiteX2" fmla="*/ 1818752 w 3657600"/>
                  <a:gd name="connsiteY2" fmla="*/ 0 h 2861812"/>
                  <a:gd name="connsiteX3" fmla="*/ 3657600 w 3657600"/>
                  <a:gd name="connsiteY3" fmla="*/ 1871212 h 2861812"/>
                  <a:gd name="connsiteX4" fmla="*/ 3657600 w 3657600"/>
                  <a:gd name="connsiteY4" fmla="*/ 2861812 h 2861812"/>
                  <a:gd name="connsiteX5" fmla="*/ 0 w 3657600"/>
                  <a:gd name="connsiteY5" fmla="*/ 2861812 h 2861812"/>
                  <a:gd name="connsiteX6" fmla="*/ 0 w 3657600"/>
                  <a:gd name="connsiteY6" fmla="*/ 1871212 h 2861812"/>
                  <a:gd name="connsiteX0" fmla="*/ 0 w 3657600"/>
                  <a:gd name="connsiteY0" fmla="*/ 1871212 h 2861812"/>
                  <a:gd name="connsiteX1" fmla="*/ 1431891 w 3657600"/>
                  <a:gd name="connsiteY1" fmla="*/ 587829 h 2861812"/>
                  <a:gd name="connsiteX2" fmla="*/ 1798656 w 3657600"/>
                  <a:gd name="connsiteY2" fmla="*/ 0 h 2861812"/>
                  <a:gd name="connsiteX3" fmla="*/ 3657600 w 3657600"/>
                  <a:gd name="connsiteY3" fmla="*/ 1871212 h 2861812"/>
                  <a:gd name="connsiteX4" fmla="*/ 3657600 w 3657600"/>
                  <a:gd name="connsiteY4" fmla="*/ 2861812 h 2861812"/>
                  <a:gd name="connsiteX5" fmla="*/ 0 w 3657600"/>
                  <a:gd name="connsiteY5" fmla="*/ 2861812 h 2861812"/>
                  <a:gd name="connsiteX6" fmla="*/ 0 w 3657600"/>
                  <a:gd name="connsiteY6" fmla="*/ 1871212 h 2861812"/>
                  <a:gd name="connsiteX0" fmla="*/ 0 w 3657600"/>
                  <a:gd name="connsiteY0" fmla="*/ 1871212 h 2861812"/>
                  <a:gd name="connsiteX1" fmla="*/ 1431891 w 3657600"/>
                  <a:gd name="connsiteY1" fmla="*/ 587829 h 2861812"/>
                  <a:gd name="connsiteX2" fmla="*/ 1798656 w 3657600"/>
                  <a:gd name="connsiteY2" fmla="*/ 0 h 2861812"/>
                  <a:gd name="connsiteX3" fmla="*/ 3657600 w 3657600"/>
                  <a:gd name="connsiteY3" fmla="*/ 1871212 h 2861812"/>
                  <a:gd name="connsiteX4" fmla="*/ 3657600 w 3657600"/>
                  <a:gd name="connsiteY4" fmla="*/ 2861812 h 2861812"/>
                  <a:gd name="connsiteX5" fmla="*/ 0 w 3657600"/>
                  <a:gd name="connsiteY5" fmla="*/ 2861812 h 2861812"/>
                  <a:gd name="connsiteX6" fmla="*/ 0 w 3657600"/>
                  <a:gd name="connsiteY6" fmla="*/ 1871212 h 2861812"/>
                  <a:gd name="connsiteX0" fmla="*/ 0 w 3657600"/>
                  <a:gd name="connsiteY0" fmla="*/ 1871212 h 2861812"/>
                  <a:gd name="connsiteX1" fmla="*/ 1431891 w 3657600"/>
                  <a:gd name="connsiteY1" fmla="*/ 587829 h 2861812"/>
                  <a:gd name="connsiteX2" fmla="*/ 1798656 w 3657600"/>
                  <a:gd name="connsiteY2" fmla="*/ 0 h 2861812"/>
                  <a:gd name="connsiteX3" fmla="*/ 3657600 w 3657600"/>
                  <a:gd name="connsiteY3" fmla="*/ 1871212 h 2861812"/>
                  <a:gd name="connsiteX4" fmla="*/ 3657600 w 3657600"/>
                  <a:gd name="connsiteY4" fmla="*/ 2861812 h 2861812"/>
                  <a:gd name="connsiteX5" fmla="*/ 0 w 3657600"/>
                  <a:gd name="connsiteY5" fmla="*/ 2861812 h 2861812"/>
                  <a:gd name="connsiteX6" fmla="*/ 0 w 3657600"/>
                  <a:gd name="connsiteY6" fmla="*/ 1871212 h 2861812"/>
                  <a:gd name="connsiteX0" fmla="*/ 0 w 3657600"/>
                  <a:gd name="connsiteY0" fmla="*/ 1871212 h 2861812"/>
                  <a:gd name="connsiteX1" fmla="*/ 1431891 w 3657600"/>
                  <a:gd name="connsiteY1" fmla="*/ 587829 h 2861812"/>
                  <a:gd name="connsiteX2" fmla="*/ 1798656 w 3657600"/>
                  <a:gd name="connsiteY2" fmla="*/ 0 h 2861812"/>
                  <a:gd name="connsiteX3" fmla="*/ 3657600 w 3657600"/>
                  <a:gd name="connsiteY3" fmla="*/ 1871212 h 2861812"/>
                  <a:gd name="connsiteX4" fmla="*/ 3657600 w 3657600"/>
                  <a:gd name="connsiteY4" fmla="*/ 2861812 h 2861812"/>
                  <a:gd name="connsiteX5" fmla="*/ 0 w 3657600"/>
                  <a:gd name="connsiteY5" fmla="*/ 2861812 h 2861812"/>
                  <a:gd name="connsiteX6" fmla="*/ 0 w 3657600"/>
                  <a:gd name="connsiteY6" fmla="*/ 1871212 h 2861812"/>
                  <a:gd name="connsiteX0" fmla="*/ 0 w 3657600"/>
                  <a:gd name="connsiteY0" fmla="*/ 1871212 h 2861812"/>
                  <a:gd name="connsiteX1" fmla="*/ 1431891 w 3657600"/>
                  <a:gd name="connsiteY1" fmla="*/ 587829 h 2861812"/>
                  <a:gd name="connsiteX2" fmla="*/ 1798656 w 3657600"/>
                  <a:gd name="connsiteY2" fmla="*/ 0 h 2861812"/>
                  <a:gd name="connsiteX3" fmla="*/ 2612571 w 3657600"/>
                  <a:gd name="connsiteY3" fmla="*/ 708409 h 2861812"/>
                  <a:gd name="connsiteX4" fmla="*/ 3657600 w 3657600"/>
                  <a:gd name="connsiteY4" fmla="*/ 1871212 h 2861812"/>
                  <a:gd name="connsiteX5" fmla="*/ 3657600 w 3657600"/>
                  <a:gd name="connsiteY5" fmla="*/ 2861812 h 2861812"/>
                  <a:gd name="connsiteX6" fmla="*/ 0 w 3657600"/>
                  <a:gd name="connsiteY6" fmla="*/ 2861812 h 2861812"/>
                  <a:gd name="connsiteX7" fmla="*/ 0 w 3657600"/>
                  <a:gd name="connsiteY7" fmla="*/ 1871212 h 2861812"/>
                  <a:gd name="connsiteX0" fmla="*/ 0 w 3657600"/>
                  <a:gd name="connsiteY0" fmla="*/ 1871212 h 2861812"/>
                  <a:gd name="connsiteX1" fmla="*/ 1431891 w 3657600"/>
                  <a:gd name="connsiteY1" fmla="*/ 587829 h 2861812"/>
                  <a:gd name="connsiteX2" fmla="*/ 1798656 w 3657600"/>
                  <a:gd name="connsiteY2" fmla="*/ 0 h 2861812"/>
                  <a:gd name="connsiteX3" fmla="*/ 2612571 w 3657600"/>
                  <a:gd name="connsiteY3" fmla="*/ 708409 h 2861812"/>
                  <a:gd name="connsiteX4" fmla="*/ 3657600 w 3657600"/>
                  <a:gd name="connsiteY4" fmla="*/ 1871212 h 2861812"/>
                  <a:gd name="connsiteX5" fmla="*/ 3657600 w 3657600"/>
                  <a:gd name="connsiteY5" fmla="*/ 2861812 h 2861812"/>
                  <a:gd name="connsiteX6" fmla="*/ 0 w 3657600"/>
                  <a:gd name="connsiteY6" fmla="*/ 2861812 h 2861812"/>
                  <a:gd name="connsiteX7" fmla="*/ 0 w 3657600"/>
                  <a:gd name="connsiteY7" fmla="*/ 1871212 h 2861812"/>
                  <a:gd name="connsiteX0" fmla="*/ 0 w 3657600"/>
                  <a:gd name="connsiteY0" fmla="*/ 1871212 h 2861812"/>
                  <a:gd name="connsiteX1" fmla="*/ 1431891 w 3657600"/>
                  <a:gd name="connsiteY1" fmla="*/ 587829 h 2861812"/>
                  <a:gd name="connsiteX2" fmla="*/ 1798656 w 3657600"/>
                  <a:gd name="connsiteY2" fmla="*/ 0 h 2861812"/>
                  <a:gd name="connsiteX3" fmla="*/ 2311121 w 3657600"/>
                  <a:gd name="connsiteY3" fmla="*/ 823965 h 2861812"/>
                  <a:gd name="connsiteX4" fmla="*/ 3657600 w 3657600"/>
                  <a:gd name="connsiteY4" fmla="*/ 1871212 h 2861812"/>
                  <a:gd name="connsiteX5" fmla="*/ 3657600 w 3657600"/>
                  <a:gd name="connsiteY5" fmla="*/ 2861812 h 2861812"/>
                  <a:gd name="connsiteX6" fmla="*/ 0 w 3657600"/>
                  <a:gd name="connsiteY6" fmla="*/ 2861812 h 2861812"/>
                  <a:gd name="connsiteX7" fmla="*/ 0 w 3657600"/>
                  <a:gd name="connsiteY7" fmla="*/ 1871212 h 2861812"/>
                  <a:gd name="connsiteX0" fmla="*/ 0 w 3657600"/>
                  <a:gd name="connsiteY0" fmla="*/ 1871212 h 2861812"/>
                  <a:gd name="connsiteX1" fmla="*/ 1431891 w 3657600"/>
                  <a:gd name="connsiteY1" fmla="*/ 587829 h 2861812"/>
                  <a:gd name="connsiteX2" fmla="*/ 1798656 w 3657600"/>
                  <a:gd name="connsiteY2" fmla="*/ 0 h 2861812"/>
                  <a:gd name="connsiteX3" fmla="*/ 2311121 w 3657600"/>
                  <a:gd name="connsiteY3" fmla="*/ 823965 h 2861812"/>
                  <a:gd name="connsiteX4" fmla="*/ 3657600 w 3657600"/>
                  <a:gd name="connsiteY4" fmla="*/ 1871212 h 2861812"/>
                  <a:gd name="connsiteX5" fmla="*/ 3657600 w 3657600"/>
                  <a:gd name="connsiteY5" fmla="*/ 2861812 h 2861812"/>
                  <a:gd name="connsiteX6" fmla="*/ 0 w 3657600"/>
                  <a:gd name="connsiteY6" fmla="*/ 2861812 h 2861812"/>
                  <a:gd name="connsiteX7" fmla="*/ 0 w 3657600"/>
                  <a:gd name="connsiteY7" fmla="*/ 1871212 h 2861812"/>
                  <a:gd name="connsiteX0" fmla="*/ 0 w 3657600"/>
                  <a:gd name="connsiteY0" fmla="*/ 1871212 h 2861812"/>
                  <a:gd name="connsiteX1" fmla="*/ 1431891 w 3657600"/>
                  <a:gd name="connsiteY1" fmla="*/ 587829 h 2861812"/>
                  <a:gd name="connsiteX2" fmla="*/ 1798656 w 3657600"/>
                  <a:gd name="connsiteY2" fmla="*/ 0 h 2861812"/>
                  <a:gd name="connsiteX3" fmla="*/ 2311121 w 3657600"/>
                  <a:gd name="connsiteY3" fmla="*/ 823965 h 2861812"/>
                  <a:gd name="connsiteX4" fmla="*/ 3657600 w 3657600"/>
                  <a:gd name="connsiteY4" fmla="*/ 1871212 h 2861812"/>
                  <a:gd name="connsiteX5" fmla="*/ 3657600 w 3657600"/>
                  <a:gd name="connsiteY5" fmla="*/ 2861812 h 2861812"/>
                  <a:gd name="connsiteX6" fmla="*/ 0 w 3657600"/>
                  <a:gd name="connsiteY6" fmla="*/ 2861812 h 2861812"/>
                  <a:gd name="connsiteX7" fmla="*/ 0 w 3657600"/>
                  <a:gd name="connsiteY7" fmla="*/ 1871212 h 2861812"/>
                  <a:gd name="connsiteX0" fmla="*/ 0 w 3657600"/>
                  <a:gd name="connsiteY0" fmla="*/ 1871212 h 2861812"/>
                  <a:gd name="connsiteX1" fmla="*/ 1431891 w 3657600"/>
                  <a:gd name="connsiteY1" fmla="*/ 587829 h 2861812"/>
                  <a:gd name="connsiteX2" fmla="*/ 1798656 w 3657600"/>
                  <a:gd name="connsiteY2" fmla="*/ 0 h 2861812"/>
                  <a:gd name="connsiteX3" fmla="*/ 2311121 w 3657600"/>
                  <a:gd name="connsiteY3" fmla="*/ 823965 h 2861812"/>
                  <a:gd name="connsiteX4" fmla="*/ 3657600 w 3657600"/>
                  <a:gd name="connsiteY4" fmla="*/ 1871212 h 2861812"/>
                  <a:gd name="connsiteX5" fmla="*/ 3657600 w 3657600"/>
                  <a:gd name="connsiteY5" fmla="*/ 2861812 h 2861812"/>
                  <a:gd name="connsiteX6" fmla="*/ 0 w 3657600"/>
                  <a:gd name="connsiteY6" fmla="*/ 2861812 h 2861812"/>
                  <a:gd name="connsiteX7" fmla="*/ 0 w 3657600"/>
                  <a:gd name="connsiteY7" fmla="*/ 1871212 h 2861812"/>
                  <a:gd name="connsiteX0" fmla="*/ 0 w 3657600"/>
                  <a:gd name="connsiteY0" fmla="*/ 1871212 h 2861812"/>
                  <a:gd name="connsiteX1" fmla="*/ 1431891 w 3657600"/>
                  <a:gd name="connsiteY1" fmla="*/ 587829 h 2861812"/>
                  <a:gd name="connsiteX2" fmla="*/ 1798656 w 3657600"/>
                  <a:gd name="connsiteY2" fmla="*/ 0 h 2861812"/>
                  <a:gd name="connsiteX3" fmla="*/ 2311121 w 3657600"/>
                  <a:gd name="connsiteY3" fmla="*/ 823965 h 2861812"/>
                  <a:gd name="connsiteX4" fmla="*/ 3657600 w 3657600"/>
                  <a:gd name="connsiteY4" fmla="*/ 1871212 h 2861812"/>
                  <a:gd name="connsiteX5" fmla="*/ 3657600 w 3657600"/>
                  <a:gd name="connsiteY5" fmla="*/ 2861812 h 2861812"/>
                  <a:gd name="connsiteX6" fmla="*/ 0 w 3657600"/>
                  <a:gd name="connsiteY6" fmla="*/ 2861812 h 2861812"/>
                  <a:gd name="connsiteX7" fmla="*/ 0 w 3657600"/>
                  <a:gd name="connsiteY7" fmla="*/ 1871212 h 2861812"/>
                  <a:gd name="connsiteX0" fmla="*/ 0 w 3657600"/>
                  <a:gd name="connsiteY0" fmla="*/ 1871212 h 2861812"/>
                  <a:gd name="connsiteX1" fmla="*/ 1431891 w 3657600"/>
                  <a:gd name="connsiteY1" fmla="*/ 587829 h 2861812"/>
                  <a:gd name="connsiteX2" fmla="*/ 1798656 w 3657600"/>
                  <a:gd name="connsiteY2" fmla="*/ 0 h 2861812"/>
                  <a:gd name="connsiteX3" fmla="*/ 2311121 w 3657600"/>
                  <a:gd name="connsiteY3" fmla="*/ 823965 h 2861812"/>
                  <a:gd name="connsiteX4" fmla="*/ 3657600 w 3657600"/>
                  <a:gd name="connsiteY4" fmla="*/ 1871212 h 2861812"/>
                  <a:gd name="connsiteX5" fmla="*/ 3657600 w 3657600"/>
                  <a:gd name="connsiteY5" fmla="*/ 2861812 h 2861812"/>
                  <a:gd name="connsiteX6" fmla="*/ 0 w 3657600"/>
                  <a:gd name="connsiteY6" fmla="*/ 2861812 h 2861812"/>
                  <a:gd name="connsiteX7" fmla="*/ 0 w 3657600"/>
                  <a:gd name="connsiteY7" fmla="*/ 1871212 h 2861812"/>
                  <a:gd name="connsiteX0" fmla="*/ 0 w 3657600"/>
                  <a:gd name="connsiteY0" fmla="*/ 1856139 h 2846739"/>
                  <a:gd name="connsiteX1" fmla="*/ 1431891 w 3657600"/>
                  <a:gd name="connsiteY1" fmla="*/ 572756 h 2846739"/>
                  <a:gd name="connsiteX2" fmla="*/ 1783583 w 3657600"/>
                  <a:gd name="connsiteY2" fmla="*/ 0 h 2846739"/>
                  <a:gd name="connsiteX3" fmla="*/ 2311121 w 3657600"/>
                  <a:gd name="connsiteY3" fmla="*/ 808892 h 2846739"/>
                  <a:gd name="connsiteX4" fmla="*/ 3657600 w 3657600"/>
                  <a:gd name="connsiteY4" fmla="*/ 1856139 h 2846739"/>
                  <a:gd name="connsiteX5" fmla="*/ 3657600 w 3657600"/>
                  <a:gd name="connsiteY5" fmla="*/ 2846739 h 2846739"/>
                  <a:gd name="connsiteX6" fmla="*/ 0 w 3657600"/>
                  <a:gd name="connsiteY6" fmla="*/ 2846739 h 2846739"/>
                  <a:gd name="connsiteX7" fmla="*/ 0 w 3657600"/>
                  <a:gd name="connsiteY7" fmla="*/ 1856139 h 2846739"/>
                  <a:gd name="connsiteX0" fmla="*/ 0 w 3657600"/>
                  <a:gd name="connsiteY0" fmla="*/ 1856139 h 2846739"/>
                  <a:gd name="connsiteX1" fmla="*/ 1431891 w 3657600"/>
                  <a:gd name="connsiteY1" fmla="*/ 572756 h 2846739"/>
                  <a:gd name="connsiteX2" fmla="*/ 1783583 w 3657600"/>
                  <a:gd name="connsiteY2" fmla="*/ 0 h 2846739"/>
                  <a:gd name="connsiteX3" fmla="*/ 2311121 w 3657600"/>
                  <a:gd name="connsiteY3" fmla="*/ 808892 h 2846739"/>
                  <a:gd name="connsiteX4" fmla="*/ 3657600 w 3657600"/>
                  <a:gd name="connsiteY4" fmla="*/ 1856139 h 2846739"/>
                  <a:gd name="connsiteX5" fmla="*/ 3657600 w 3657600"/>
                  <a:gd name="connsiteY5" fmla="*/ 2846739 h 2846739"/>
                  <a:gd name="connsiteX6" fmla="*/ 0 w 3657600"/>
                  <a:gd name="connsiteY6" fmla="*/ 2846739 h 2846739"/>
                  <a:gd name="connsiteX7" fmla="*/ 0 w 3657600"/>
                  <a:gd name="connsiteY7" fmla="*/ 1856139 h 2846739"/>
                  <a:gd name="connsiteX0" fmla="*/ 0 w 3657600"/>
                  <a:gd name="connsiteY0" fmla="*/ 1861163 h 2851763"/>
                  <a:gd name="connsiteX1" fmla="*/ 1431891 w 3657600"/>
                  <a:gd name="connsiteY1" fmla="*/ 577780 h 2851763"/>
                  <a:gd name="connsiteX2" fmla="*/ 1808704 w 3657600"/>
                  <a:gd name="connsiteY2" fmla="*/ 0 h 2851763"/>
                  <a:gd name="connsiteX3" fmla="*/ 2311121 w 3657600"/>
                  <a:gd name="connsiteY3" fmla="*/ 813916 h 2851763"/>
                  <a:gd name="connsiteX4" fmla="*/ 3657600 w 3657600"/>
                  <a:gd name="connsiteY4" fmla="*/ 1861163 h 2851763"/>
                  <a:gd name="connsiteX5" fmla="*/ 3657600 w 3657600"/>
                  <a:gd name="connsiteY5" fmla="*/ 2851763 h 2851763"/>
                  <a:gd name="connsiteX6" fmla="*/ 0 w 3657600"/>
                  <a:gd name="connsiteY6" fmla="*/ 2851763 h 2851763"/>
                  <a:gd name="connsiteX7" fmla="*/ 0 w 3657600"/>
                  <a:gd name="connsiteY7" fmla="*/ 1861163 h 2851763"/>
                  <a:gd name="connsiteX0" fmla="*/ 0 w 3657600"/>
                  <a:gd name="connsiteY0" fmla="*/ 1861163 h 2851763"/>
                  <a:gd name="connsiteX1" fmla="*/ 1431891 w 3657600"/>
                  <a:gd name="connsiteY1" fmla="*/ 577780 h 2851763"/>
                  <a:gd name="connsiteX2" fmla="*/ 1808704 w 3657600"/>
                  <a:gd name="connsiteY2" fmla="*/ 0 h 2851763"/>
                  <a:gd name="connsiteX3" fmla="*/ 2311121 w 3657600"/>
                  <a:gd name="connsiteY3" fmla="*/ 813916 h 2851763"/>
                  <a:gd name="connsiteX4" fmla="*/ 3657600 w 3657600"/>
                  <a:gd name="connsiteY4" fmla="*/ 1861163 h 2851763"/>
                  <a:gd name="connsiteX5" fmla="*/ 3657600 w 3657600"/>
                  <a:gd name="connsiteY5" fmla="*/ 2851763 h 2851763"/>
                  <a:gd name="connsiteX6" fmla="*/ 0 w 3657600"/>
                  <a:gd name="connsiteY6" fmla="*/ 2851763 h 2851763"/>
                  <a:gd name="connsiteX7" fmla="*/ 0 w 3657600"/>
                  <a:gd name="connsiteY7" fmla="*/ 1861163 h 2851763"/>
                  <a:gd name="connsiteX0" fmla="*/ 0 w 3657600"/>
                  <a:gd name="connsiteY0" fmla="*/ 1861163 h 2851763"/>
                  <a:gd name="connsiteX1" fmla="*/ 1431891 w 3657600"/>
                  <a:gd name="connsiteY1" fmla="*/ 577780 h 2851763"/>
                  <a:gd name="connsiteX2" fmla="*/ 1808704 w 3657600"/>
                  <a:gd name="connsiteY2" fmla="*/ 0 h 2851763"/>
                  <a:gd name="connsiteX3" fmla="*/ 2311121 w 3657600"/>
                  <a:gd name="connsiteY3" fmla="*/ 813916 h 2851763"/>
                  <a:gd name="connsiteX4" fmla="*/ 3657600 w 3657600"/>
                  <a:gd name="connsiteY4" fmla="*/ 1861163 h 2851763"/>
                  <a:gd name="connsiteX5" fmla="*/ 3657600 w 3657600"/>
                  <a:gd name="connsiteY5" fmla="*/ 2851763 h 2851763"/>
                  <a:gd name="connsiteX6" fmla="*/ 0 w 3657600"/>
                  <a:gd name="connsiteY6" fmla="*/ 2851763 h 2851763"/>
                  <a:gd name="connsiteX7" fmla="*/ 0 w 3657600"/>
                  <a:gd name="connsiteY7" fmla="*/ 1861163 h 2851763"/>
                  <a:gd name="connsiteX0" fmla="*/ 0 w 3657600"/>
                  <a:gd name="connsiteY0" fmla="*/ 1861163 h 2851763"/>
                  <a:gd name="connsiteX1" fmla="*/ 1431891 w 3657600"/>
                  <a:gd name="connsiteY1" fmla="*/ 577780 h 2851763"/>
                  <a:gd name="connsiteX2" fmla="*/ 1808704 w 3657600"/>
                  <a:gd name="connsiteY2" fmla="*/ 0 h 2851763"/>
                  <a:gd name="connsiteX3" fmla="*/ 2311121 w 3657600"/>
                  <a:gd name="connsiteY3" fmla="*/ 813916 h 2851763"/>
                  <a:gd name="connsiteX4" fmla="*/ 3657600 w 3657600"/>
                  <a:gd name="connsiteY4" fmla="*/ 1861163 h 2851763"/>
                  <a:gd name="connsiteX5" fmla="*/ 3657600 w 3657600"/>
                  <a:gd name="connsiteY5" fmla="*/ 2851763 h 2851763"/>
                  <a:gd name="connsiteX6" fmla="*/ 0 w 3657600"/>
                  <a:gd name="connsiteY6" fmla="*/ 2851763 h 2851763"/>
                  <a:gd name="connsiteX7" fmla="*/ 0 w 3657600"/>
                  <a:gd name="connsiteY7" fmla="*/ 1861163 h 2851763"/>
                  <a:gd name="connsiteX0" fmla="*/ 0 w 3657600"/>
                  <a:gd name="connsiteY0" fmla="*/ 1861163 h 2851763"/>
                  <a:gd name="connsiteX1" fmla="*/ 1431891 w 3657600"/>
                  <a:gd name="connsiteY1" fmla="*/ 577780 h 2851763"/>
                  <a:gd name="connsiteX2" fmla="*/ 1808704 w 3657600"/>
                  <a:gd name="connsiteY2" fmla="*/ 0 h 2851763"/>
                  <a:gd name="connsiteX3" fmla="*/ 2311121 w 3657600"/>
                  <a:gd name="connsiteY3" fmla="*/ 813916 h 2851763"/>
                  <a:gd name="connsiteX4" fmla="*/ 3657600 w 3657600"/>
                  <a:gd name="connsiteY4" fmla="*/ 1861163 h 2851763"/>
                  <a:gd name="connsiteX5" fmla="*/ 3657600 w 3657600"/>
                  <a:gd name="connsiteY5" fmla="*/ 2851763 h 2851763"/>
                  <a:gd name="connsiteX6" fmla="*/ 0 w 3657600"/>
                  <a:gd name="connsiteY6" fmla="*/ 2851763 h 2851763"/>
                  <a:gd name="connsiteX7" fmla="*/ 0 w 3657600"/>
                  <a:gd name="connsiteY7" fmla="*/ 1861163 h 2851763"/>
                  <a:gd name="connsiteX0" fmla="*/ 0 w 3657600"/>
                  <a:gd name="connsiteY0" fmla="*/ 1861163 h 2851763"/>
                  <a:gd name="connsiteX1" fmla="*/ 1431891 w 3657600"/>
                  <a:gd name="connsiteY1" fmla="*/ 577780 h 2851763"/>
                  <a:gd name="connsiteX2" fmla="*/ 1808704 w 3657600"/>
                  <a:gd name="connsiteY2" fmla="*/ 0 h 2851763"/>
                  <a:gd name="connsiteX3" fmla="*/ 2311121 w 3657600"/>
                  <a:gd name="connsiteY3" fmla="*/ 813916 h 2851763"/>
                  <a:gd name="connsiteX4" fmla="*/ 3657600 w 3657600"/>
                  <a:gd name="connsiteY4" fmla="*/ 1861163 h 2851763"/>
                  <a:gd name="connsiteX5" fmla="*/ 3657600 w 3657600"/>
                  <a:gd name="connsiteY5" fmla="*/ 2851763 h 2851763"/>
                  <a:gd name="connsiteX6" fmla="*/ 0 w 3657600"/>
                  <a:gd name="connsiteY6" fmla="*/ 2851763 h 2851763"/>
                  <a:gd name="connsiteX7" fmla="*/ 0 w 3657600"/>
                  <a:gd name="connsiteY7" fmla="*/ 1861163 h 2851763"/>
                  <a:gd name="connsiteX0" fmla="*/ 0 w 3657600"/>
                  <a:gd name="connsiteY0" fmla="*/ 1861163 h 2851763"/>
                  <a:gd name="connsiteX1" fmla="*/ 1431891 w 3657600"/>
                  <a:gd name="connsiteY1" fmla="*/ 577780 h 2851763"/>
                  <a:gd name="connsiteX2" fmla="*/ 1808704 w 3657600"/>
                  <a:gd name="connsiteY2" fmla="*/ 0 h 2851763"/>
                  <a:gd name="connsiteX3" fmla="*/ 2311121 w 3657600"/>
                  <a:gd name="connsiteY3" fmla="*/ 813916 h 2851763"/>
                  <a:gd name="connsiteX4" fmla="*/ 3657600 w 3657600"/>
                  <a:gd name="connsiteY4" fmla="*/ 1861163 h 2851763"/>
                  <a:gd name="connsiteX5" fmla="*/ 3657600 w 3657600"/>
                  <a:gd name="connsiteY5" fmla="*/ 2851763 h 2851763"/>
                  <a:gd name="connsiteX6" fmla="*/ 0 w 3657600"/>
                  <a:gd name="connsiteY6" fmla="*/ 2851763 h 2851763"/>
                  <a:gd name="connsiteX7" fmla="*/ 0 w 3657600"/>
                  <a:gd name="connsiteY7" fmla="*/ 1861163 h 2851763"/>
                  <a:gd name="connsiteX0" fmla="*/ 0 w 3657600"/>
                  <a:gd name="connsiteY0" fmla="*/ 1861163 h 2851763"/>
                  <a:gd name="connsiteX1" fmla="*/ 1431891 w 3657600"/>
                  <a:gd name="connsiteY1" fmla="*/ 577780 h 2851763"/>
                  <a:gd name="connsiteX2" fmla="*/ 1808704 w 3657600"/>
                  <a:gd name="connsiteY2" fmla="*/ 0 h 2851763"/>
                  <a:gd name="connsiteX3" fmla="*/ 2311121 w 3657600"/>
                  <a:gd name="connsiteY3" fmla="*/ 813916 h 2851763"/>
                  <a:gd name="connsiteX4" fmla="*/ 3657600 w 3657600"/>
                  <a:gd name="connsiteY4" fmla="*/ 1861163 h 2851763"/>
                  <a:gd name="connsiteX5" fmla="*/ 3657600 w 3657600"/>
                  <a:gd name="connsiteY5" fmla="*/ 2851763 h 2851763"/>
                  <a:gd name="connsiteX6" fmla="*/ 0 w 3657600"/>
                  <a:gd name="connsiteY6" fmla="*/ 1861163 h 2851763"/>
                  <a:gd name="connsiteX0" fmla="*/ 0 w 3657600"/>
                  <a:gd name="connsiteY0" fmla="*/ 1861163 h 1861363"/>
                  <a:gd name="connsiteX1" fmla="*/ 1431891 w 3657600"/>
                  <a:gd name="connsiteY1" fmla="*/ 577780 h 1861363"/>
                  <a:gd name="connsiteX2" fmla="*/ 1808704 w 3657600"/>
                  <a:gd name="connsiteY2" fmla="*/ 0 h 1861363"/>
                  <a:gd name="connsiteX3" fmla="*/ 2311121 w 3657600"/>
                  <a:gd name="connsiteY3" fmla="*/ 813916 h 1861363"/>
                  <a:gd name="connsiteX4" fmla="*/ 3657600 w 3657600"/>
                  <a:gd name="connsiteY4" fmla="*/ 1861163 h 1861363"/>
                  <a:gd name="connsiteX5" fmla="*/ 0 w 3657600"/>
                  <a:gd name="connsiteY5" fmla="*/ 1861163 h 1861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1861363">
                    <a:moveTo>
                      <a:pt x="0" y="1861163"/>
                    </a:moveTo>
                    <a:cubicBezTo>
                      <a:pt x="479809" y="1796177"/>
                      <a:pt x="906150" y="2122624"/>
                      <a:pt x="1431891" y="577780"/>
                    </a:cubicBezTo>
                    <a:cubicBezTo>
                      <a:pt x="1596197" y="172127"/>
                      <a:pt x="1709059" y="10637"/>
                      <a:pt x="1808704" y="0"/>
                    </a:cubicBezTo>
                    <a:cubicBezTo>
                      <a:pt x="2028002" y="29277"/>
                      <a:pt x="2121877" y="366394"/>
                      <a:pt x="2311121" y="813916"/>
                    </a:cubicBezTo>
                    <a:cubicBezTo>
                      <a:pt x="2646066" y="1648299"/>
                      <a:pt x="2759948" y="1869027"/>
                      <a:pt x="3657600" y="1861163"/>
                    </a:cubicBezTo>
                    <a:lnTo>
                      <a:pt x="0" y="1861163"/>
                    </a:lnTo>
                    <a:close/>
                  </a:path>
                </a:pathLst>
              </a:cu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2743200" y="3181859"/>
                <a:ext cx="936625" cy="281149"/>
              </a:xfrm>
              <a:custGeom>
                <a:avLst/>
                <a:gdLst>
                  <a:gd name="connsiteX0" fmla="*/ 933549 w 936625"/>
                  <a:gd name="connsiteY0" fmla="*/ 0 h 281149"/>
                  <a:gd name="connsiteX1" fmla="*/ 936625 w 936625"/>
                  <a:gd name="connsiteY1" fmla="*/ 0 h 281149"/>
                  <a:gd name="connsiteX2" fmla="*/ 936625 w 936625"/>
                  <a:gd name="connsiteY2" fmla="*/ 281149 h 281149"/>
                  <a:gd name="connsiteX3" fmla="*/ 0 w 936625"/>
                  <a:gd name="connsiteY3" fmla="*/ 281149 h 281149"/>
                  <a:gd name="connsiteX4" fmla="*/ 874306 w 936625"/>
                  <a:gd name="connsiteY4" fmla="*/ 65588 h 281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625" h="281149">
                    <a:moveTo>
                      <a:pt x="933549" y="0"/>
                    </a:moveTo>
                    <a:lnTo>
                      <a:pt x="936625" y="0"/>
                    </a:lnTo>
                    <a:lnTo>
                      <a:pt x="936625" y="281149"/>
                    </a:lnTo>
                    <a:lnTo>
                      <a:pt x="0" y="281149"/>
                    </a:lnTo>
                    <a:cubicBezTo>
                      <a:pt x="299881" y="240533"/>
                      <a:pt x="578875" y="352820"/>
                      <a:pt x="874306" y="65588"/>
                    </a:cubicBez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4559532" y="3458442"/>
                <a:ext cx="0" cy="1371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276600" y="3523554"/>
                <a:ext cx="838200" cy="461665"/>
              </a:xfrm>
              <a:prstGeom prst="rect">
                <a:avLst/>
              </a:prstGeom>
              <a:noFill/>
            </p:spPr>
            <p:txBody>
              <a:bodyPr wrap="square" rtlCol="0">
                <a:spAutoFit/>
              </a:bodyPr>
              <a:lstStyle/>
              <a:p>
                <a:r>
                  <a:rPr lang="en-US" sz="2400" dirty="0" smtClean="0"/>
                  <a:t>-1.96</a:t>
                </a:r>
              </a:p>
            </p:txBody>
          </p:sp>
          <p:sp>
            <p:nvSpPr>
              <p:cNvPr id="15" name="TextBox 14"/>
              <p:cNvSpPr txBox="1"/>
              <p:nvPr/>
            </p:nvSpPr>
            <p:spPr>
              <a:xfrm>
                <a:off x="5092932" y="3524426"/>
                <a:ext cx="838200" cy="461665"/>
              </a:xfrm>
              <a:prstGeom prst="rect">
                <a:avLst/>
              </a:prstGeom>
              <a:noFill/>
            </p:spPr>
            <p:txBody>
              <a:bodyPr wrap="square" rtlCol="0">
                <a:spAutoFit/>
              </a:bodyPr>
              <a:lstStyle/>
              <a:p>
                <a:r>
                  <a:rPr lang="en-US" sz="2400" dirty="0" smtClean="0"/>
                  <a:t>1.96</a:t>
                </a:r>
              </a:p>
            </p:txBody>
          </p:sp>
          <p:sp>
            <p:nvSpPr>
              <p:cNvPr id="16" name="TextBox 15"/>
              <p:cNvSpPr txBox="1"/>
              <p:nvPr/>
            </p:nvSpPr>
            <p:spPr>
              <a:xfrm>
                <a:off x="4389812" y="3523554"/>
                <a:ext cx="304800" cy="461665"/>
              </a:xfrm>
              <a:prstGeom prst="rect">
                <a:avLst/>
              </a:prstGeom>
              <a:noFill/>
            </p:spPr>
            <p:txBody>
              <a:bodyPr wrap="square" rtlCol="0">
                <a:spAutoFit/>
              </a:bodyPr>
              <a:lstStyle/>
              <a:p>
                <a:r>
                  <a:rPr lang="en-US" sz="2400" dirty="0" smtClean="0"/>
                  <a:t>0</a:t>
                </a:r>
              </a:p>
            </p:txBody>
          </p:sp>
          <p:sp>
            <p:nvSpPr>
              <p:cNvPr id="17" name="TextBox 16"/>
              <p:cNvSpPr txBox="1"/>
              <p:nvPr/>
            </p:nvSpPr>
            <p:spPr>
              <a:xfrm>
                <a:off x="4131424" y="2114550"/>
                <a:ext cx="838200" cy="461665"/>
              </a:xfrm>
              <a:prstGeom prst="rect">
                <a:avLst/>
              </a:prstGeom>
              <a:noFill/>
            </p:spPr>
            <p:txBody>
              <a:bodyPr wrap="square" rtlCol="0">
                <a:spAutoFit/>
              </a:bodyPr>
              <a:lstStyle/>
              <a:p>
                <a:pPr algn="ctr"/>
                <a:r>
                  <a:rPr lang="en-US" sz="2400" dirty="0" smtClean="0">
                    <a:solidFill>
                      <a:schemeClr val="bg1"/>
                    </a:solidFill>
                  </a:rPr>
                  <a:t>95%</a:t>
                </a:r>
              </a:p>
            </p:txBody>
          </p:sp>
          <p:sp>
            <p:nvSpPr>
              <p:cNvPr id="22" name="Rectangle 21"/>
              <p:cNvSpPr/>
              <p:nvPr/>
            </p:nvSpPr>
            <p:spPr>
              <a:xfrm>
                <a:off x="3679063" y="3182112"/>
                <a:ext cx="0" cy="3931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443474" y="3182112"/>
                <a:ext cx="0" cy="3931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flipH="1">
                <a:off x="5445124" y="3183284"/>
                <a:ext cx="955676" cy="279925"/>
              </a:xfrm>
              <a:custGeom>
                <a:avLst/>
                <a:gdLst>
                  <a:gd name="connsiteX0" fmla="*/ 955676 w 955676"/>
                  <a:gd name="connsiteY0" fmla="*/ 0 h 279925"/>
                  <a:gd name="connsiteX1" fmla="*/ 949658 w 955676"/>
                  <a:gd name="connsiteY1" fmla="*/ 7478 h 279925"/>
                  <a:gd name="connsiteX2" fmla="*/ 0 w 955676"/>
                  <a:gd name="connsiteY2" fmla="*/ 279724 h 279925"/>
                  <a:gd name="connsiteX3" fmla="*/ 955676 w 955676"/>
                  <a:gd name="connsiteY3" fmla="*/ 279724 h 279925"/>
                </a:gdLst>
                <a:ahLst/>
                <a:cxnLst>
                  <a:cxn ang="0">
                    <a:pos x="connsiteX0" y="connsiteY0"/>
                  </a:cxn>
                  <a:cxn ang="0">
                    <a:pos x="connsiteX1" y="connsiteY1"/>
                  </a:cxn>
                  <a:cxn ang="0">
                    <a:pos x="connsiteX2" y="connsiteY2"/>
                  </a:cxn>
                  <a:cxn ang="0">
                    <a:pos x="connsiteX3" y="connsiteY3"/>
                  </a:cxn>
                </a:cxnLst>
                <a:rect l="l" t="t" r="r" b="b"/>
                <a:pathLst>
                  <a:path w="955676" h="279925">
                    <a:moveTo>
                      <a:pt x="955676" y="0"/>
                    </a:moveTo>
                    <a:lnTo>
                      <a:pt x="949658" y="7478"/>
                    </a:lnTo>
                    <a:cubicBezTo>
                      <a:pt x="761869" y="216243"/>
                      <a:pt x="504930" y="284148"/>
                      <a:pt x="0" y="279724"/>
                    </a:cubicBezTo>
                    <a:lnTo>
                      <a:pt x="955676" y="279724"/>
                    </a:ln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41"/>
            <p:cNvGrpSpPr/>
            <p:nvPr/>
          </p:nvGrpSpPr>
          <p:grpSpPr>
            <a:xfrm>
              <a:off x="3874381" y="2736310"/>
              <a:ext cx="1395239" cy="658188"/>
              <a:chOff x="3874381" y="2736310"/>
              <a:chExt cx="1395239" cy="658188"/>
            </a:xfrm>
          </p:grpSpPr>
          <p:pic>
            <p:nvPicPr>
              <p:cNvPr id="1026" name="Picture 2" descr="http://www.clker.com/cliparts/a/4/6/1/1194984503648539303paper2.svg.hi.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874381" y="3098599"/>
                <a:ext cx="211868" cy="282490"/>
              </a:xfrm>
              <a:prstGeom prst="rect">
                <a:avLst/>
              </a:prstGeom>
              <a:noFill/>
              <a:extLst>
                <a:ext uri="{909E8E84-426E-40DD-AFC4-6F175D3DCCD1}">
                  <a14:hiddenFill xmlns="" xmlns:a14="http://schemas.microsoft.com/office/drawing/2010/main">
                    <a:solidFill>
                      <a:srgbClr val="FFFFFF"/>
                    </a:solidFill>
                  </a14:hiddenFill>
                </a:ext>
              </a:extLst>
            </p:spPr>
          </p:pic>
          <p:pic>
            <p:nvPicPr>
              <p:cNvPr id="31" name="Picture 2" descr="http://www.clker.com/cliparts/a/4/6/1/1194984503648539303paper2.svg.hi.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170149" y="3098599"/>
                <a:ext cx="211868" cy="282490"/>
              </a:xfrm>
              <a:prstGeom prst="rect">
                <a:avLst/>
              </a:prstGeom>
              <a:noFill/>
              <a:extLst>
                <a:ext uri="{909E8E84-426E-40DD-AFC4-6F175D3DCCD1}">
                  <a14:hiddenFill xmlns="" xmlns:a14="http://schemas.microsoft.com/office/drawing/2010/main">
                    <a:solidFill>
                      <a:srgbClr val="FFFFFF"/>
                    </a:solidFill>
                  </a14:hiddenFill>
                </a:ext>
              </a:extLst>
            </p:spPr>
          </p:pic>
          <p:pic>
            <p:nvPicPr>
              <p:cNvPr id="32" name="Picture 2" descr="http://www.clker.com/cliparts/a/4/6/1/1194984503648539303paper2.svg.hi.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66216" y="3096218"/>
                <a:ext cx="211868" cy="282490"/>
              </a:xfrm>
              <a:prstGeom prst="rect">
                <a:avLst/>
              </a:prstGeom>
              <a:noFill/>
              <a:extLst>
                <a:ext uri="{909E8E84-426E-40DD-AFC4-6F175D3DCCD1}">
                  <a14:hiddenFill xmlns="" xmlns:a14="http://schemas.microsoft.com/office/drawing/2010/main">
                    <a:solidFill>
                      <a:srgbClr val="FFFFFF"/>
                    </a:solidFill>
                  </a14:hiddenFill>
                </a:ext>
              </a:extLst>
            </p:spPr>
          </p:pic>
          <p:pic>
            <p:nvPicPr>
              <p:cNvPr id="33" name="Picture 2" descr="http://www.clker.com/cliparts/a/4/6/1/1194984503648539303paper2.svg.hi.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61984" y="3105150"/>
                <a:ext cx="211868" cy="282490"/>
              </a:xfrm>
              <a:prstGeom prst="rect">
                <a:avLst/>
              </a:prstGeom>
              <a:noFill/>
              <a:extLst>
                <a:ext uri="{909E8E84-426E-40DD-AFC4-6F175D3DCCD1}">
                  <a14:hiddenFill xmlns="" xmlns:a14="http://schemas.microsoft.com/office/drawing/2010/main">
                    <a:solidFill>
                      <a:srgbClr val="FFFFFF"/>
                    </a:solidFill>
                  </a14:hiddenFill>
                </a:ext>
              </a:extLst>
            </p:spPr>
          </p:pic>
          <p:pic>
            <p:nvPicPr>
              <p:cNvPr id="34" name="Picture 2" descr="http://www.clker.com/cliparts/a/4/6/1/1194984503648539303paper2.svg.hi.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57752" y="3112008"/>
                <a:ext cx="211868" cy="282490"/>
              </a:xfrm>
              <a:prstGeom prst="rect">
                <a:avLst/>
              </a:prstGeom>
              <a:noFill/>
              <a:extLst>
                <a:ext uri="{909E8E84-426E-40DD-AFC4-6F175D3DCCD1}">
                  <a14:hiddenFill xmlns="" xmlns:a14="http://schemas.microsoft.com/office/drawing/2010/main">
                    <a:solidFill>
                      <a:srgbClr val="FFFFFF"/>
                    </a:solidFill>
                  </a14:hiddenFill>
                </a:ext>
              </a:extLst>
            </p:spPr>
          </p:pic>
          <p:pic>
            <p:nvPicPr>
              <p:cNvPr id="38" name="Picture 2" descr="http://www.clker.com/cliparts/a/4/6/1/1194984503648539303paper2.svg.hi.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173698" y="2738691"/>
                <a:ext cx="211868" cy="282490"/>
              </a:xfrm>
              <a:prstGeom prst="rect">
                <a:avLst/>
              </a:prstGeom>
              <a:noFill/>
              <a:extLst>
                <a:ext uri="{909E8E84-426E-40DD-AFC4-6F175D3DCCD1}">
                  <a14:hiddenFill xmlns="" xmlns:a14="http://schemas.microsoft.com/office/drawing/2010/main">
                    <a:solidFill>
                      <a:srgbClr val="FFFFFF"/>
                    </a:solidFill>
                  </a14:hiddenFill>
                </a:ext>
              </a:extLst>
            </p:spPr>
          </p:pic>
          <p:pic>
            <p:nvPicPr>
              <p:cNvPr id="39" name="Picture 2" descr="http://www.clker.com/cliparts/a/4/6/1/1194984503648539303paper2.svg.hi.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69765" y="2736310"/>
                <a:ext cx="211868" cy="282490"/>
              </a:xfrm>
              <a:prstGeom prst="rect">
                <a:avLst/>
              </a:prstGeom>
              <a:noFill/>
              <a:extLst>
                <a:ext uri="{909E8E84-426E-40DD-AFC4-6F175D3DCCD1}">
                  <a14:hiddenFill xmlns="" xmlns:a14="http://schemas.microsoft.com/office/drawing/2010/main">
                    <a:solidFill>
                      <a:srgbClr val="FFFFFF"/>
                    </a:solidFill>
                  </a14:hiddenFill>
                </a:ext>
              </a:extLst>
            </p:spPr>
          </p:pic>
          <p:pic>
            <p:nvPicPr>
              <p:cNvPr id="40" name="Picture 2" descr="http://www.clker.com/cliparts/a/4/6/1/1194984503648539303paper2.svg.hi.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65533" y="2745242"/>
                <a:ext cx="211868" cy="282490"/>
              </a:xfrm>
              <a:prstGeom prst="rect">
                <a:avLst/>
              </a:prstGeom>
              <a:noFill/>
              <a:extLst>
                <a:ext uri="{909E8E84-426E-40DD-AFC4-6F175D3DCCD1}">
                  <a14:hiddenFill xmlns="" xmlns:a14="http://schemas.microsoft.com/office/drawing/2010/main">
                    <a:solidFill>
                      <a:srgbClr val="FFFFFF"/>
                    </a:solidFill>
                  </a14:hiddenFill>
                </a:ext>
              </a:extLst>
            </p:spPr>
          </p:pic>
        </p:grpSp>
      </p:grpSp>
    </p:spTree>
    <p:extLst>
      <p:ext uri="{BB962C8B-B14F-4D97-AF65-F5344CB8AC3E}">
        <p14:creationId xmlns="" xmlns:p14="http://schemas.microsoft.com/office/powerpoint/2010/main" val="37500066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p:txBody>
          <a:bodyPr>
            <a:noAutofit/>
          </a:bodyPr>
          <a:lstStyle/>
          <a:p>
            <a:pPr marL="0" indent="0" algn="ctr">
              <a:spcBef>
                <a:spcPts val="0"/>
              </a:spcBef>
              <a:buNone/>
            </a:pPr>
            <a:endParaRPr lang="en-US" sz="2800" dirty="0" smtClean="0"/>
          </a:p>
        </p:txBody>
      </p:sp>
      <p:sp>
        <p:nvSpPr>
          <p:cNvPr id="2" name="Title 1"/>
          <p:cNvSpPr>
            <a:spLocks noGrp="1"/>
          </p:cNvSpPr>
          <p:nvPr>
            <p:ph type="title" idx="4294967295"/>
          </p:nvPr>
        </p:nvSpPr>
        <p:spPr>
          <a:xfrm>
            <a:off x="274320" y="109728"/>
            <a:ext cx="5486400" cy="338328"/>
          </a:xfrm>
        </p:spPr>
        <p:txBody>
          <a:bodyPr>
            <a:normAutofit/>
          </a:bodyPr>
          <a:lstStyle/>
          <a:p>
            <a:r>
              <a:rPr lang="en-US" dirty="0" smtClean="0">
                <a:solidFill>
                  <a:schemeClr val="bg1"/>
                </a:solidFill>
              </a:rPr>
              <a:t>What’s The Catch?</a:t>
            </a:r>
            <a:endParaRPr lang="en-US" dirty="0">
              <a:solidFill>
                <a:schemeClr val="bg1"/>
              </a:solidFill>
            </a:endParaRPr>
          </a:p>
        </p:txBody>
      </p:sp>
      <p:pic>
        <p:nvPicPr>
          <p:cNvPr id="3074" name="Picture 2" descr="C:\Users\geoff\insync\geoff@geoffblack.com\Conferences\CEIC 2015\55246704.jpg"/>
          <p:cNvPicPr>
            <a:picLocks noChangeAspect="1" noChangeArrowheads="1"/>
          </p:cNvPicPr>
          <p:nvPr/>
        </p:nvPicPr>
        <p:blipFill>
          <a:blip r:embed="rId3" cstate="print"/>
          <a:srcRect/>
          <a:stretch>
            <a:fillRect/>
          </a:stretch>
        </p:blipFill>
        <p:spPr bwMode="auto">
          <a:xfrm>
            <a:off x="2667000" y="819150"/>
            <a:ext cx="3810000" cy="3810000"/>
          </a:xfrm>
          <a:prstGeom prst="rect">
            <a:avLst/>
          </a:prstGeom>
          <a:noFill/>
        </p:spPr>
      </p:pic>
    </p:spTree>
    <p:extLst>
      <p:ext uri="{BB962C8B-B14F-4D97-AF65-F5344CB8AC3E}">
        <p14:creationId xmlns="" xmlns:p14="http://schemas.microsoft.com/office/powerpoint/2010/main" val="122019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p:txBody>
          <a:bodyPr>
            <a:noAutofit/>
          </a:bodyPr>
          <a:lstStyle/>
          <a:p>
            <a:pPr marL="0" indent="0" algn="ctr">
              <a:spcBef>
                <a:spcPts val="0"/>
              </a:spcBef>
              <a:buNone/>
            </a:pPr>
            <a:r>
              <a:rPr lang="en-US" sz="2800" dirty="0" smtClean="0"/>
              <a:t>You must filter out documents that you know</a:t>
            </a:r>
          </a:p>
          <a:p>
            <a:pPr marL="0" indent="0" algn="ctr">
              <a:spcBef>
                <a:spcPts val="0"/>
              </a:spcBef>
              <a:buNone/>
            </a:pPr>
            <a:r>
              <a:rPr lang="en-US" sz="2800" dirty="0" smtClean="0"/>
              <a:t>for sure contain nothing of value:</a:t>
            </a:r>
          </a:p>
          <a:p>
            <a:pPr marL="0" indent="0" algn="ctr">
              <a:spcBef>
                <a:spcPts val="0"/>
              </a:spcBef>
              <a:buNone/>
            </a:pPr>
            <a:endParaRPr lang="en-US" sz="2800" dirty="0" smtClean="0"/>
          </a:p>
          <a:p>
            <a:pPr marL="0" indent="0" algn="ctr">
              <a:spcBef>
                <a:spcPts val="0"/>
              </a:spcBef>
              <a:buNone/>
            </a:pPr>
            <a:r>
              <a:rPr lang="en-US" sz="2800" dirty="0" smtClean="0"/>
              <a:t>.exe, .</a:t>
            </a:r>
            <a:r>
              <a:rPr lang="en-US" sz="2800" dirty="0" err="1" smtClean="0"/>
              <a:t>dll</a:t>
            </a:r>
            <a:r>
              <a:rPr lang="en-US" sz="2800" dirty="0" smtClean="0"/>
              <a:t>, etc.</a:t>
            </a:r>
          </a:p>
        </p:txBody>
      </p:sp>
      <p:sp>
        <p:nvSpPr>
          <p:cNvPr id="2" name="Title 1"/>
          <p:cNvSpPr>
            <a:spLocks noGrp="1"/>
          </p:cNvSpPr>
          <p:nvPr>
            <p:ph type="title" idx="4294967295"/>
          </p:nvPr>
        </p:nvSpPr>
        <p:spPr>
          <a:xfrm>
            <a:off x="274320" y="109728"/>
            <a:ext cx="5486400" cy="338328"/>
          </a:xfrm>
        </p:spPr>
        <p:txBody>
          <a:bodyPr>
            <a:normAutofit/>
          </a:bodyPr>
          <a:lstStyle/>
          <a:p>
            <a:r>
              <a:rPr lang="en-US" dirty="0" smtClean="0">
                <a:solidFill>
                  <a:schemeClr val="bg1"/>
                </a:solidFill>
              </a:rPr>
              <a:t>What’s The Catch?</a:t>
            </a:r>
            <a:endParaRPr lang="en-US" dirty="0">
              <a:solidFill>
                <a:schemeClr val="bg1"/>
              </a:solidFill>
            </a:endParaRPr>
          </a:p>
        </p:txBody>
      </p:sp>
    </p:spTree>
    <p:extLst>
      <p:ext uri="{BB962C8B-B14F-4D97-AF65-F5344CB8AC3E}">
        <p14:creationId xmlns="" xmlns:p14="http://schemas.microsoft.com/office/powerpoint/2010/main" val="122019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109728"/>
            <a:ext cx="5486400" cy="338328"/>
          </a:xfrm>
        </p:spPr>
        <p:txBody>
          <a:bodyPr/>
          <a:lstStyle/>
          <a:p>
            <a:r>
              <a:rPr lang="en-US" dirty="0" smtClean="0">
                <a:solidFill>
                  <a:schemeClr val="bg1"/>
                </a:solidFill>
              </a:rPr>
              <a:t>Statistics for eDiscovery</a:t>
            </a:r>
            <a:endParaRPr lang="en-US" dirty="0">
              <a:solidFill>
                <a:schemeClr val="bg1"/>
              </a:solidFill>
            </a:endParaRPr>
          </a:p>
        </p:txBody>
      </p:sp>
      <p:sp>
        <p:nvSpPr>
          <p:cNvPr id="3" name="Content Placeholder 2"/>
          <p:cNvSpPr>
            <a:spLocks noGrp="1"/>
          </p:cNvSpPr>
          <p:nvPr>
            <p:ph idx="1"/>
          </p:nvPr>
        </p:nvSpPr>
        <p:spPr>
          <a:xfrm>
            <a:off x="566928" y="1268798"/>
            <a:ext cx="8001000" cy="3131752"/>
          </a:xfrm>
        </p:spPr>
        <p:txBody>
          <a:bodyPr>
            <a:normAutofit/>
          </a:bodyPr>
          <a:lstStyle/>
          <a:p>
            <a:pPr algn="ctr">
              <a:buNone/>
            </a:pPr>
            <a:r>
              <a:rPr lang="en-US" dirty="0" smtClean="0">
                <a:latin typeface="+mj-lt"/>
              </a:rPr>
              <a:t>Sample Sizes for Population of 1,000,000</a:t>
            </a:r>
          </a:p>
          <a:p>
            <a:pPr lvl="1"/>
            <a:endParaRPr lang="en-US" dirty="0" smtClean="0">
              <a:latin typeface="+mj-lt"/>
            </a:endParaRPr>
          </a:p>
          <a:p>
            <a:endParaRPr lang="en-US" dirty="0" smtClean="0">
              <a:latin typeface="+mj-lt"/>
            </a:endParaRPr>
          </a:p>
          <a:p>
            <a:endParaRPr lang="en-US" dirty="0">
              <a:latin typeface="+mj-lt"/>
            </a:endParaRPr>
          </a:p>
        </p:txBody>
      </p:sp>
      <p:graphicFrame>
        <p:nvGraphicFramePr>
          <p:cNvPr id="5" name="Chart 4"/>
          <p:cNvGraphicFramePr/>
          <p:nvPr/>
        </p:nvGraphicFramePr>
        <p:xfrm>
          <a:off x="457200" y="1504950"/>
          <a:ext cx="8229600" cy="294894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895600" y="4324350"/>
            <a:ext cx="1752600" cy="307777"/>
          </a:xfrm>
          <a:prstGeom prst="rect">
            <a:avLst/>
          </a:prstGeom>
          <a:noFill/>
        </p:spPr>
        <p:txBody>
          <a:bodyPr wrap="square" rtlCol="0">
            <a:spAutoFit/>
          </a:bodyPr>
          <a:lstStyle/>
          <a:p>
            <a:pPr algn="ctr"/>
            <a:r>
              <a:rPr lang="en-US" sz="1400" b="1" dirty="0" smtClean="0"/>
              <a:t>Margin of Error</a:t>
            </a:r>
            <a:endParaRPr lang="en-US" sz="1400" b="1" dirty="0"/>
          </a:p>
        </p:txBody>
      </p:sp>
    </p:spTree>
    <p:extLst>
      <p:ext uri="{BB962C8B-B14F-4D97-AF65-F5344CB8AC3E}">
        <p14:creationId xmlns="" xmlns:p14="http://schemas.microsoft.com/office/powerpoint/2010/main" val="11045230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p:txBody>
          <a:bodyPr>
            <a:normAutofit/>
          </a:bodyPr>
          <a:lstStyle/>
          <a:p>
            <a:pPr lvl="1">
              <a:buNone/>
            </a:pPr>
            <a:endParaRPr lang="en-US" dirty="0" smtClean="0"/>
          </a:p>
          <a:p>
            <a:endParaRPr lang="en-US" dirty="0" smtClean="0"/>
          </a:p>
          <a:p>
            <a:endParaRPr lang="en-US" dirty="0"/>
          </a:p>
        </p:txBody>
      </p:sp>
      <p:sp>
        <p:nvSpPr>
          <p:cNvPr id="2" name="Title 1"/>
          <p:cNvSpPr>
            <a:spLocks noGrp="1"/>
          </p:cNvSpPr>
          <p:nvPr>
            <p:ph type="title" idx="4294967295"/>
          </p:nvPr>
        </p:nvSpPr>
        <p:spPr>
          <a:xfrm>
            <a:off x="274320" y="109728"/>
            <a:ext cx="5486400" cy="338328"/>
          </a:xfrm>
        </p:spPr>
        <p:txBody>
          <a:bodyPr>
            <a:noAutofit/>
          </a:bodyPr>
          <a:lstStyle/>
          <a:p>
            <a:r>
              <a:rPr lang="en-US" dirty="0" smtClean="0">
                <a:solidFill>
                  <a:schemeClr val="bg1"/>
                </a:solidFill>
              </a:rPr>
              <a:t>[Scaling] Statistics for </a:t>
            </a:r>
            <a:r>
              <a:rPr lang="en-US" dirty="0" err="1" smtClean="0">
                <a:solidFill>
                  <a:schemeClr val="bg1"/>
                </a:solidFill>
              </a:rPr>
              <a:t>eDiscovery</a:t>
            </a:r>
            <a:endParaRPr lang="en-US" dirty="0">
              <a:solidFill>
                <a:schemeClr val="bg1"/>
              </a:solidFill>
            </a:endParaRPr>
          </a:p>
        </p:txBody>
      </p:sp>
      <p:graphicFrame>
        <p:nvGraphicFramePr>
          <p:cNvPr id="4" name="Chart 3"/>
          <p:cNvGraphicFramePr/>
          <p:nvPr/>
        </p:nvGraphicFramePr>
        <p:xfrm>
          <a:off x="457200" y="1200150"/>
          <a:ext cx="8229600" cy="3429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733800" y="4476750"/>
            <a:ext cx="1752600" cy="307777"/>
          </a:xfrm>
          <a:prstGeom prst="rect">
            <a:avLst/>
          </a:prstGeom>
          <a:noFill/>
        </p:spPr>
        <p:txBody>
          <a:bodyPr wrap="square" rtlCol="0">
            <a:spAutoFit/>
          </a:bodyPr>
          <a:lstStyle/>
          <a:p>
            <a:pPr algn="ctr"/>
            <a:r>
              <a:rPr lang="en-US" sz="1400" b="1" dirty="0" smtClean="0"/>
              <a:t>Population Size</a:t>
            </a:r>
            <a:endParaRPr lang="en-US" sz="1400" b="1" dirty="0"/>
          </a:p>
        </p:txBody>
      </p:sp>
    </p:spTree>
    <p:extLst>
      <p:ext uri="{BB962C8B-B14F-4D97-AF65-F5344CB8AC3E}">
        <p14:creationId xmlns="" xmlns:p14="http://schemas.microsoft.com/office/powerpoint/2010/main" val="15235899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p:txBody>
          <a:bodyPr>
            <a:normAutofit/>
          </a:bodyPr>
          <a:lstStyle/>
          <a:p>
            <a:r>
              <a:rPr lang="en-US" sz="2800" dirty="0"/>
              <a:t>How do you </a:t>
            </a:r>
            <a:r>
              <a:rPr lang="en-US" sz="2800" dirty="0" smtClean="0"/>
              <a:t>defend</a:t>
            </a:r>
          </a:p>
          <a:p>
            <a:r>
              <a:rPr lang="en-US" sz="2800" dirty="0" smtClean="0"/>
              <a:t>your collections</a:t>
            </a:r>
            <a:r>
              <a:rPr lang="en-US" sz="2800" dirty="0"/>
              <a:t>?</a:t>
            </a:r>
          </a:p>
        </p:txBody>
      </p:sp>
      <p:sp>
        <p:nvSpPr>
          <p:cNvPr id="6" name="Title 1"/>
          <p:cNvSpPr>
            <a:spLocks noGrp="1"/>
          </p:cNvSpPr>
          <p:nvPr>
            <p:ph type="title"/>
          </p:nvPr>
        </p:nvSpPr>
        <p:spPr/>
        <p:txBody>
          <a:bodyPr>
            <a:noAutofit/>
          </a:bodyPr>
          <a:lstStyle/>
          <a:p>
            <a:r>
              <a:rPr lang="en-US" dirty="0" smtClean="0">
                <a:solidFill>
                  <a:schemeClr val="bg1"/>
                </a:solidFill>
              </a:rPr>
              <a:t>Question for the Audience</a:t>
            </a:r>
            <a:endParaRPr lang="en-US" dirty="0">
              <a:solidFill>
                <a:schemeClr val="bg1"/>
              </a:solidFill>
            </a:endParaRPr>
          </a:p>
        </p:txBody>
      </p:sp>
      <p:sp>
        <p:nvSpPr>
          <p:cNvPr id="4" name="Footer Placeholder 3"/>
          <p:cNvSpPr>
            <a:spLocks noGrp="1"/>
          </p:cNvSpPr>
          <p:nvPr>
            <p:ph type="ftr" sz="quarter" idx="11"/>
          </p:nvPr>
        </p:nvSpPr>
        <p:spPr/>
        <p:txBody>
          <a:bodyPr/>
          <a:lstStyle/>
          <a:p>
            <a:r>
              <a:rPr lang="en-US" dirty="0" smtClean="0"/>
              <a:t>A Question for the Audience</a:t>
            </a:r>
            <a:endParaRPr lang="en-US" dirty="0"/>
          </a:p>
        </p:txBody>
      </p:sp>
      <p:sp>
        <p:nvSpPr>
          <p:cNvPr id="5" name="Slide Number Placeholder 4"/>
          <p:cNvSpPr>
            <a:spLocks noGrp="1"/>
          </p:cNvSpPr>
          <p:nvPr>
            <p:ph type="sldNum" sz="quarter" idx="4"/>
          </p:nvPr>
        </p:nvSpPr>
        <p:spPr/>
        <p:txBody>
          <a:bodyPr/>
          <a:lstStyle/>
          <a:p>
            <a:r>
              <a:rPr lang="en-US" smtClean="0"/>
              <a:t>Page </a:t>
            </a:r>
            <a:fld id="{B9AB1BC5-8244-4997-9202-6D7E7DEA20BF}" type="slidenum">
              <a:rPr lang="en-US" smtClean="0"/>
              <a:pPr/>
              <a:t>2</a:t>
            </a:fld>
            <a:endParaRPr lang="en-US" dirty="0"/>
          </a:p>
        </p:txBody>
      </p:sp>
      <p:pic>
        <p:nvPicPr>
          <p:cNvPr id="70658" name="Picture 2" descr="http://imgs.xkcd.com/comics/thesis_defense.png"/>
          <p:cNvPicPr>
            <a:picLocks noChangeAspect="1" noChangeArrowheads="1"/>
          </p:cNvPicPr>
          <p:nvPr/>
        </p:nvPicPr>
        <p:blipFill>
          <a:blip r:embed="rId2" cstate="print"/>
          <a:srcRect/>
          <a:stretch>
            <a:fillRect/>
          </a:stretch>
        </p:blipFill>
        <p:spPr bwMode="auto">
          <a:xfrm>
            <a:off x="4343400" y="1123950"/>
            <a:ext cx="4657725" cy="3333750"/>
          </a:xfrm>
          <a:prstGeom prst="rect">
            <a:avLst/>
          </a:prstGeom>
          <a:noFill/>
        </p:spPr>
      </p:pic>
    </p:spTree>
    <p:extLst>
      <p:ext uri="{BB962C8B-B14F-4D97-AF65-F5344CB8AC3E}">
        <p14:creationId xmlns="" xmlns:p14="http://schemas.microsoft.com/office/powerpoint/2010/main" val="32327538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p:txBody>
          <a:bodyPr>
            <a:noAutofit/>
          </a:bodyPr>
          <a:lstStyle/>
          <a:p>
            <a:pPr algn="ctr">
              <a:spcBef>
                <a:spcPts val="0"/>
              </a:spcBef>
              <a:buNone/>
            </a:pPr>
            <a:r>
              <a:rPr lang="en-US" sz="2800" dirty="0" smtClean="0">
                <a:latin typeface="+mj-lt"/>
              </a:rPr>
              <a:t>“Every cook knows that it only takes a single sip from</a:t>
            </a:r>
          </a:p>
          <a:p>
            <a:pPr algn="ctr">
              <a:spcBef>
                <a:spcPts val="0"/>
              </a:spcBef>
              <a:buNone/>
            </a:pPr>
            <a:r>
              <a:rPr lang="en-US" sz="2800" dirty="0" smtClean="0">
                <a:latin typeface="+mj-lt"/>
              </a:rPr>
              <a:t>a well-stirred soup to determine the taste.”</a:t>
            </a:r>
          </a:p>
          <a:p>
            <a:pPr algn="ctr">
              <a:spcBef>
                <a:spcPts val="0"/>
              </a:spcBef>
              <a:buNone/>
            </a:pPr>
            <a:endParaRPr lang="en-US" sz="2800" dirty="0" smtClean="0">
              <a:latin typeface="+mj-lt"/>
            </a:endParaRPr>
          </a:p>
          <a:p>
            <a:pPr algn="ctr">
              <a:spcBef>
                <a:spcPts val="0"/>
              </a:spcBef>
              <a:buNone/>
            </a:pPr>
            <a:r>
              <a:rPr lang="en-US" sz="2800" dirty="0" smtClean="0">
                <a:latin typeface="+mj-lt"/>
              </a:rPr>
              <a:t>You can visualize what happens</a:t>
            </a:r>
          </a:p>
          <a:p>
            <a:pPr algn="ctr">
              <a:spcBef>
                <a:spcPts val="0"/>
              </a:spcBef>
              <a:buNone/>
            </a:pPr>
            <a:r>
              <a:rPr lang="en-US" sz="2800" dirty="0" smtClean="0">
                <a:latin typeface="+mj-lt"/>
              </a:rPr>
              <a:t>when the soup is poorly stirred.</a:t>
            </a:r>
          </a:p>
          <a:p>
            <a:pPr algn="ctr">
              <a:spcBef>
                <a:spcPts val="0"/>
              </a:spcBef>
              <a:buNone/>
            </a:pPr>
            <a:endParaRPr lang="en-US" sz="2800" dirty="0" smtClean="0">
              <a:latin typeface="+mj-lt"/>
            </a:endParaRPr>
          </a:p>
          <a:p>
            <a:pPr algn="ctr">
              <a:spcBef>
                <a:spcPts val="0"/>
              </a:spcBef>
              <a:buNone/>
            </a:pPr>
            <a:r>
              <a:rPr lang="en-US" sz="2800" dirty="0" smtClean="0">
                <a:latin typeface="+mj-lt"/>
              </a:rPr>
              <a:t>If well-stirred, a single sip is sufficient</a:t>
            </a:r>
          </a:p>
          <a:p>
            <a:pPr algn="ctr">
              <a:spcBef>
                <a:spcPts val="0"/>
              </a:spcBef>
              <a:buNone/>
            </a:pPr>
            <a:r>
              <a:rPr lang="en-US" sz="2800" dirty="0" smtClean="0">
                <a:latin typeface="+mj-lt"/>
              </a:rPr>
              <a:t>both for a small pot and a large pot.</a:t>
            </a:r>
            <a:endParaRPr lang="en-US" sz="2800" dirty="0">
              <a:latin typeface="+mj-lt"/>
            </a:endParaRPr>
          </a:p>
        </p:txBody>
      </p:sp>
      <p:sp>
        <p:nvSpPr>
          <p:cNvPr id="4" name="Title 1"/>
          <p:cNvSpPr txBox="1">
            <a:spLocks/>
          </p:cNvSpPr>
          <p:nvPr/>
        </p:nvSpPr>
        <p:spPr>
          <a:xfrm>
            <a:off x="274320" y="109728"/>
            <a:ext cx="5486400" cy="338328"/>
          </a:xfrm>
          <a:prstGeom prst="rect">
            <a:avLst/>
          </a:prstGeom>
        </p:spPr>
        <p:txBody>
          <a:bodyPr vert="horz" wrap="square" lIns="0" tIns="0" rIns="0" bIns="0" rtlCol="0" anchor="t" anchorCtr="0">
            <a:noAutofit/>
          </a:bodyPr>
          <a:lstStyle>
            <a:lvl1pPr algn="l" defTabSz="914400" rtl="0" eaLnBrk="1" latinLnBrk="0" hangingPunct="1">
              <a:spcBef>
                <a:spcPct val="0"/>
              </a:spcBef>
              <a:buNone/>
              <a:defRPr sz="2200" b="1" kern="1200">
                <a:solidFill>
                  <a:srgbClr val="004989"/>
                </a:solidFill>
                <a:latin typeface="Arial" pitchFamily="34" charset="0"/>
                <a:ea typeface="+mj-ea"/>
                <a:cs typeface="Arial" pitchFamily="34" charset="0"/>
              </a:defRPr>
            </a:lvl1pPr>
          </a:lstStyle>
          <a:p>
            <a:r>
              <a:rPr lang="en-US" dirty="0" smtClean="0">
                <a:solidFill>
                  <a:schemeClr val="bg1"/>
                </a:solidFill>
              </a:rPr>
              <a:t>[Scaling] Statistics for </a:t>
            </a:r>
            <a:r>
              <a:rPr lang="en-US" dirty="0" err="1" smtClean="0">
                <a:solidFill>
                  <a:schemeClr val="bg1"/>
                </a:solidFill>
              </a:rPr>
              <a:t>eDiscovery</a:t>
            </a:r>
            <a:endParaRPr lang="en-US" dirty="0">
              <a:solidFill>
                <a:schemeClr val="bg1"/>
              </a:solidFill>
            </a:endParaRPr>
          </a:p>
        </p:txBody>
      </p:sp>
    </p:spTree>
    <p:extLst>
      <p:ext uri="{BB962C8B-B14F-4D97-AF65-F5344CB8AC3E}">
        <p14:creationId xmlns="" xmlns:p14="http://schemas.microsoft.com/office/powerpoint/2010/main" val="4442347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p:txBody>
          <a:bodyPr>
            <a:normAutofit/>
          </a:bodyPr>
          <a:lstStyle/>
          <a:p>
            <a:pPr marL="285750" indent="-285750">
              <a:buFont typeface="Arial" panose="020B0604020202020204" pitchFamily="34" charset="0"/>
              <a:buChar char="•"/>
            </a:pPr>
            <a:r>
              <a:rPr lang="en-US" sz="2800" dirty="0" smtClean="0"/>
              <a:t>Finding a good search method is difficult</a:t>
            </a:r>
          </a:p>
          <a:p>
            <a:pPr marL="285750" indent="-285750">
              <a:buFont typeface="Arial" panose="020B0604020202020204" pitchFamily="34" charset="0"/>
              <a:buChar char="•"/>
            </a:pPr>
            <a:endParaRPr lang="en-US" sz="2800" dirty="0" smtClean="0"/>
          </a:p>
          <a:p>
            <a:pPr marL="285750" indent="-285750">
              <a:buFont typeface="Arial" panose="020B0604020202020204" pitchFamily="34" charset="0"/>
              <a:buChar char="•"/>
            </a:pPr>
            <a:r>
              <a:rPr lang="en-US" sz="2800" dirty="0" smtClean="0"/>
              <a:t>Who chooses search terms?</a:t>
            </a:r>
          </a:p>
          <a:p>
            <a:pPr marL="285750" indent="-285750">
              <a:buFont typeface="Arial" panose="020B0604020202020204" pitchFamily="34" charset="0"/>
              <a:buChar char="•"/>
            </a:pPr>
            <a:endParaRPr lang="en-US" sz="2800" dirty="0" smtClean="0"/>
          </a:p>
          <a:p>
            <a:pPr marL="285750" indent="-285750">
              <a:buFont typeface="Arial" panose="020B0604020202020204" pitchFamily="34" charset="0"/>
              <a:buChar char="•"/>
            </a:pPr>
            <a:r>
              <a:rPr lang="en-US" sz="2800" dirty="0" smtClean="0"/>
              <a:t>Requires iterative testing and validation</a:t>
            </a:r>
          </a:p>
        </p:txBody>
      </p:sp>
      <p:sp>
        <p:nvSpPr>
          <p:cNvPr id="4" name="Title 1"/>
          <p:cNvSpPr txBox="1">
            <a:spLocks/>
          </p:cNvSpPr>
          <p:nvPr/>
        </p:nvSpPr>
        <p:spPr>
          <a:xfrm>
            <a:off x="274320" y="109728"/>
            <a:ext cx="5486400" cy="338328"/>
          </a:xfrm>
          <a:prstGeom prst="rect">
            <a:avLst/>
          </a:prstGeom>
        </p:spPr>
        <p:txBody>
          <a:bodyPr vert="horz" wrap="square" lIns="0" tIns="0" rIns="0" bIns="0" rtlCol="0" anchor="t" anchorCtr="0">
            <a:noAutofit/>
          </a:bodyPr>
          <a:lstStyle>
            <a:lvl1pPr algn="l" defTabSz="914400" rtl="0" eaLnBrk="1" latinLnBrk="0" hangingPunct="1">
              <a:spcBef>
                <a:spcPct val="0"/>
              </a:spcBef>
              <a:buNone/>
              <a:defRPr sz="2200" b="1" kern="1200">
                <a:solidFill>
                  <a:srgbClr val="004989"/>
                </a:solidFill>
                <a:latin typeface="Arial" pitchFamily="34" charset="0"/>
                <a:ea typeface="+mj-ea"/>
                <a:cs typeface="Arial" pitchFamily="34" charset="0"/>
              </a:defRPr>
            </a:lvl1pPr>
          </a:lstStyle>
          <a:p>
            <a:r>
              <a:rPr lang="en-US" dirty="0" smtClean="0">
                <a:solidFill>
                  <a:schemeClr val="bg1"/>
                </a:solidFill>
              </a:rPr>
              <a:t>Sampling Workflow</a:t>
            </a:r>
            <a:endParaRPr lang="en-US" dirty="0">
              <a:solidFill>
                <a:schemeClr val="bg1"/>
              </a:solidFill>
            </a:endParaRPr>
          </a:p>
        </p:txBody>
      </p:sp>
    </p:spTree>
    <p:extLst>
      <p:ext uri="{BB962C8B-B14F-4D97-AF65-F5344CB8AC3E}">
        <p14:creationId xmlns="" xmlns:p14="http://schemas.microsoft.com/office/powerpoint/2010/main" val="41287629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74320" y="109728"/>
            <a:ext cx="5486400" cy="338328"/>
          </a:xfrm>
          <a:prstGeom prst="rect">
            <a:avLst/>
          </a:prstGeom>
        </p:spPr>
        <p:txBody>
          <a:bodyPr vert="horz" wrap="square" lIns="0" tIns="0" rIns="0" bIns="0" rtlCol="0" anchor="t" anchorCtr="0">
            <a:normAutofit/>
          </a:bodyPr>
          <a:lstStyle>
            <a:lvl1pPr algn="l" defTabSz="914400" rtl="0" eaLnBrk="1" latinLnBrk="0" hangingPunct="1">
              <a:spcBef>
                <a:spcPct val="0"/>
              </a:spcBef>
              <a:buNone/>
              <a:defRPr sz="2200" b="1" kern="1200">
                <a:solidFill>
                  <a:srgbClr val="004989"/>
                </a:solidFill>
                <a:latin typeface="Arial" pitchFamily="34" charset="0"/>
                <a:ea typeface="+mj-ea"/>
                <a:cs typeface="Arial" pitchFamily="34" charset="0"/>
              </a:defRPr>
            </a:lvl1pPr>
          </a:lstStyle>
          <a:p>
            <a:r>
              <a:rPr lang="en-US" dirty="0" smtClean="0">
                <a:solidFill>
                  <a:schemeClr val="bg1"/>
                </a:solidFill>
              </a:rPr>
              <a:t>Sampling Workflow</a:t>
            </a:r>
            <a:endParaRPr lang="en-US" dirty="0">
              <a:solidFill>
                <a:schemeClr val="bg1"/>
              </a:solidFill>
            </a:endParaRPr>
          </a:p>
        </p:txBody>
      </p:sp>
      <p:sp>
        <p:nvSpPr>
          <p:cNvPr id="3" name="Rounded Rectangle 2"/>
          <p:cNvSpPr/>
          <p:nvPr/>
        </p:nvSpPr>
        <p:spPr>
          <a:xfrm>
            <a:off x="3715910" y="742950"/>
            <a:ext cx="1752600" cy="609600"/>
          </a:xfrm>
          <a:prstGeom prst="round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Select Random Sample</a:t>
            </a:r>
            <a:endParaRPr lang="en-US" sz="1400" dirty="0">
              <a:solidFill>
                <a:schemeClr val="tx1"/>
              </a:solidFill>
            </a:endParaRPr>
          </a:p>
        </p:txBody>
      </p:sp>
      <p:sp>
        <p:nvSpPr>
          <p:cNvPr id="6" name="Rounded Rectangle 5"/>
          <p:cNvSpPr/>
          <p:nvPr/>
        </p:nvSpPr>
        <p:spPr>
          <a:xfrm>
            <a:off x="1828800" y="1886762"/>
            <a:ext cx="1752600" cy="609600"/>
          </a:xfrm>
          <a:prstGeom prst="round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Review Sample for Relevance</a:t>
            </a:r>
            <a:endParaRPr lang="en-US" sz="1400" dirty="0">
              <a:solidFill>
                <a:schemeClr val="tx1"/>
              </a:solidFill>
            </a:endParaRPr>
          </a:p>
        </p:txBody>
      </p:sp>
      <p:sp>
        <p:nvSpPr>
          <p:cNvPr id="7" name="Rounded Rectangle 6"/>
          <p:cNvSpPr/>
          <p:nvPr/>
        </p:nvSpPr>
        <p:spPr>
          <a:xfrm>
            <a:off x="5562600" y="1885950"/>
            <a:ext cx="1752600" cy="609600"/>
          </a:xfrm>
          <a:prstGeom prst="round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Search sample with proposed keywords</a:t>
            </a:r>
            <a:endParaRPr lang="en-US" sz="1400" dirty="0">
              <a:solidFill>
                <a:schemeClr val="tx1"/>
              </a:solidFill>
            </a:endParaRPr>
          </a:p>
        </p:txBody>
      </p:sp>
      <p:sp>
        <p:nvSpPr>
          <p:cNvPr id="8" name="Rounded Rectangle 7"/>
          <p:cNvSpPr/>
          <p:nvPr/>
        </p:nvSpPr>
        <p:spPr>
          <a:xfrm>
            <a:off x="3713591" y="2952750"/>
            <a:ext cx="1752600" cy="609600"/>
          </a:xfrm>
          <a:prstGeom prst="round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Compare results</a:t>
            </a:r>
            <a:endParaRPr lang="en-US" sz="1400" dirty="0">
              <a:solidFill>
                <a:schemeClr val="tx1"/>
              </a:solidFill>
            </a:endParaRPr>
          </a:p>
        </p:txBody>
      </p:sp>
      <p:sp>
        <p:nvSpPr>
          <p:cNvPr id="9" name="Rounded Rectangle 8"/>
          <p:cNvSpPr/>
          <p:nvPr/>
        </p:nvSpPr>
        <p:spPr>
          <a:xfrm>
            <a:off x="3677810" y="3957066"/>
            <a:ext cx="1828800" cy="685800"/>
          </a:xfrm>
          <a:prstGeom prst="round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Extrapolate expected relevance and error rates on data set</a:t>
            </a:r>
            <a:endParaRPr lang="en-US" sz="1400" dirty="0">
              <a:solidFill>
                <a:schemeClr val="tx1"/>
              </a:solidFill>
            </a:endParaRPr>
          </a:p>
        </p:txBody>
      </p:sp>
      <p:cxnSp>
        <p:nvCxnSpPr>
          <p:cNvPr id="11" name="Straight Arrow Connector 10"/>
          <p:cNvCxnSpPr>
            <a:stCxn id="3" idx="1"/>
            <a:endCxn id="6" idx="0"/>
          </p:cNvCxnSpPr>
          <p:nvPr/>
        </p:nvCxnSpPr>
        <p:spPr>
          <a:xfrm flipH="1">
            <a:off x="2705100" y="1047750"/>
            <a:ext cx="1010810" cy="8390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3" idx="3"/>
            <a:endCxn id="7" idx="0"/>
          </p:cNvCxnSpPr>
          <p:nvPr/>
        </p:nvCxnSpPr>
        <p:spPr>
          <a:xfrm>
            <a:off x="5468510" y="1047750"/>
            <a:ext cx="970390" cy="838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6" idx="2"/>
            <a:endCxn id="8" idx="1"/>
          </p:cNvCxnSpPr>
          <p:nvPr/>
        </p:nvCxnSpPr>
        <p:spPr>
          <a:xfrm>
            <a:off x="2705100" y="2496362"/>
            <a:ext cx="1008491" cy="7611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7" idx="2"/>
            <a:endCxn id="8" idx="3"/>
          </p:cNvCxnSpPr>
          <p:nvPr/>
        </p:nvCxnSpPr>
        <p:spPr>
          <a:xfrm flipH="1">
            <a:off x="5466191" y="2495550"/>
            <a:ext cx="972709" cy="762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8" idx="2"/>
            <a:endCxn id="9" idx="0"/>
          </p:cNvCxnSpPr>
          <p:nvPr/>
        </p:nvCxnSpPr>
        <p:spPr>
          <a:xfrm>
            <a:off x="4589891" y="3562350"/>
            <a:ext cx="2319" cy="3947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3633747" y="2052250"/>
            <a:ext cx="1874851" cy="276999"/>
            <a:chOff x="3633747" y="2132641"/>
            <a:chExt cx="1874851" cy="276999"/>
          </a:xfrm>
        </p:grpSpPr>
        <p:sp>
          <p:nvSpPr>
            <p:cNvPr id="20" name="TextBox 19"/>
            <p:cNvSpPr txBox="1"/>
            <p:nvPr/>
          </p:nvSpPr>
          <p:spPr>
            <a:xfrm>
              <a:off x="3771900" y="2132641"/>
              <a:ext cx="1600200" cy="276999"/>
            </a:xfrm>
            <a:prstGeom prst="rect">
              <a:avLst/>
            </a:prstGeom>
            <a:noFill/>
          </p:spPr>
          <p:txBody>
            <a:bodyPr wrap="square" rtlCol="0">
              <a:spAutoFit/>
            </a:bodyPr>
            <a:lstStyle/>
            <a:p>
              <a:r>
                <a:rPr lang="en-US" sz="1200" i="1" dirty="0" smtClean="0"/>
                <a:t>Can be done in parallel</a:t>
              </a:r>
            </a:p>
          </p:txBody>
        </p:sp>
        <p:cxnSp>
          <p:nvCxnSpPr>
            <p:cNvPr id="25" name="Straight Connector 24"/>
            <p:cNvCxnSpPr/>
            <p:nvPr/>
          </p:nvCxnSpPr>
          <p:spPr>
            <a:xfrm>
              <a:off x="3633747" y="2270925"/>
              <a:ext cx="1905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318098" y="2270925"/>
              <a:ext cx="1905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10142112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74320" y="109728"/>
            <a:ext cx="5486400" cy="338328"/>
          </a:xfrm>
          <a:prstGeom prst="rect">
            <a:avLst/>
          </a:prstGeom>
        </p:spPr>
        <p:txBody>
          <a:bodyPr vert="horz" wrap="square" lIns="0" tIns="0" rIns="0" bIns="0" rtlCol="0" anchor="t" anchorCtr="0">
            <a:normAutofit/>
          </a:bodyPr>
          <a:lstStyle>
            <a:lvl1pPr algn="l" defTabSz="914400" rtl="0" eaLnBrk="1" latinLnBrk="0" hangingPunct="1">
              <a:spcBef>
                <a:spcPct val="0"/>
              </a:spcBef>
              <a:buNone/>
              <a:defRPr sz="2200" b="1" kern="1200">
                <a:solidFill>
                  <a:srgbClr val="004989"/>
                </a:solidFill>
                <a:latin typeface="Arial" pitchFamily="34" charset="0"/>
                <a:ea typeface="+mj-ea"/>
                <a:cs typeface="Arial" pitchFamily="34" charset="0"/>
              </a:defRPr>
            </a:lvl1pPr>
          </a:lstStyle>
          <a:p>
            <a:r>
              <a:rPr lang="en-US" dirty="0" smtClean="0">
                <a:solidFill>
                  <a:schemeClr val="bg1"/>
                </a:solidFill>
              </a:rPr>
              <a:t>Sampling Workflow</a:t>
            </a:r>
            <a:endParaRPr lang="en-US" dirty="0">
              <a:solidFill>
                <a:schemeClr val="bg1"/>
              </a:solidFill>
            </a:endParaRPr>
          </a:p>
        </p:txBody>
      </p:sp>
      <p:sp>
        <p:nvSpPr>
          <p:cNvPr id="3" name="Rounded Rectangle 2"/>
          <p:cNvSpPr/>
          <p:nvPr/>
        </p:nvSpPr>
        <p:spPr>
          <a:xfrm>
            <a:off x="3715910" y="742950"/>
            <a:ext cx="1752600" cy="609600"/>
          </a:xfrm>
          <a:prstGeom prst="round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Select Random Sample</a:t>
            </a:r>
            <a:endParaRPr lang="en-US" sz="1400" dirty="0">
              <a:solidFill>
                <a:schemeClr val="tx1"/>
              </a:solidFill>
            </a:endParaRPr>
          </a:p>
        </p:txBody>
      </p:sp>
      <p:sp>
        <p:nvSpPr>
          <p:cNvPr id="6" name="Rounded Rectangle 5"/>
          <p:cNvSpPr/>
          <p:nvPr/>
        </p:nvSpPr>
        <p:spPr>
          <a:xfrm>
            <a:off x="1828800" y="1886762"/>
            <a:ext cx="1752600" cy="609600"/>
          </a:xfrm>
          <a:prstGeom prst="round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Review Sample for Relevance</a:t>
            </a:r>
            <a:endParaRPr lang="en-US" sz="1400" dirty="0">
              <a:solidFill>
                <a:schemeClr val="tx1"/>
              </a:solidFill>
            </a:endParaRPr>
          </a:p>
        </p:txBody>
      </p:sp>
      <p:sp>
        <p:nvSpPr>
          <p:cNvPr id="7" name="Rounded Rectangle 6"/>
          <p:cNvSpPr/>
          <p:nvPr/>
        </p:nvSpPr>
        <p:spPr>
          <a:xfrm>
            <a:off x="5562600" y="1885950"/>
            <a:ext cx="1752600" cy="609600"/>
          </a:xfrm>
          <a:prstGeom prst="round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Search sample with proposed keywords</a:t>
            </a:r>
            <a:endParaRPr lang="en-US" sz="1400" dirty="0">
              <a:solidFill>
                <a:schemeClr val="tx1"/>
              </a:solidFill>
            </a:endParaRPr>
          </a:p>
        </p:txBody>
      </p:sp>
      <p:sp>
        <p:nvSpPr>
          <p:cNvPr id="8" name="Rounded Rectangle 7"/>
          <p:cNvSpPr/>
          <p:nvPr/>
        </p:nvSpPr>
        <p:spPr>
          <a:xfrm>
            <a:off x="3713591" y="2952750"/>
            <a:ext cx="1752600" cy="609600"/>
          </a:xfrm>
          <a:prstGeom prst="round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Compare results</a:t>
            </a:r>
            <a:endParaRPr lang="en-US" sz="1400" dirty="0">
              <a:solidFill>
                <a:schemeClr val="tx1"/>
              </a:solidFill>
            </a:endParaRPr>
          </a:p>
        </p:txBody>
      </p:sp>
      <p:sp>
        <p:nvSpPr>
          <p:cNvPr id="9" name="Rounded Rectangle 8"/>
          <p:cNvSpPr/>
          <p:nvPr/>
        </p:nvSpPr>
        <p:spPr>
          <a:xfrm>
            <a:off x="3677810" y="3957066"/>
            <a:ext cx="1828800" cy="685800"/>
          </a:xfrm>
          <a:prstGeom prst="round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Extrapolate expected relevance and error rates on data set</a:t>
            </a:r>
            <a:endParaRPr lang="en-US" sz="1400" dirty="0">
              <a:solidFill>
                <a:schemeClr val="tx1"/>
              </a:solidFill>
            </a:endParaRPr>
          </a:p>
        </p:txBody>
      </p:sp>
      <p:cxnSp>
        <p:nvCxnSpPr>
          <p:cNvPr id="11" name="Straight Arrow Connector 10"/>
          <p:cNvCxnSpPr>
            <a:stCxn id="3" idx="1"/>
            <a:endCxn id="6" idx="0"/>
          </p:cNvCxnSpPr>
          <p:nvPr/>
        </p:nvCxnSpPr>
        <p:spPr>
          <a:xfrm flipH="1">
            <a:off x="2705100" y="1047750"/>
            <a:ext cx="1010810" cy="8390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3" idx="3"/>
            <a:endCxn id="7" idx="0"/>
          </p:cNvCxnSpPr>
          <p:nvPr/>
        </p:nvCxnSpPr>
        <p:spPr>
          <a:xfrm>
            <a:off x="5468510" y="1047750"/>
            <a:ext cx="970390" cy="838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6" idx="2"/>
            <a:endCxn id="8" idx="1"/>
          </p:cNvCxnSpPr>
          <p:nvPr/>
        </p:nvCxnSpPr>
        <p:spPr>
          <a:xfrm>
            <a:off x="2705100" y="2496362"/>
            <a:ext cx="1008491" cy="7611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7" idx="2"/>
            <a:endCxn id="8" idx="3"/>
          </p:cNvCxnSpPr>
          <p:nvPr/>
        </p:nvCxnSpPr>
        <p:spPr>
          <a:xfrm flipH="1">
            <a:off x="5466191" y="2495550"/>
            <a:ext cx="972709" cy="762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8" idx="2"/>
            <a:endCxn id="9" idx="0"/>
          </p:cNvCxnSpPr>
          <p:nvPr/>
        </p:nvCxnSpPr>
        <p:spPr>
          <a:xfrm>
            <a:off x="4589891" y="3562350"/>
            <a:ext cx="2319" cy="3947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 name="Group 26"/>
          <p:cNvGrpSpPr/>
          <p:nvPr/>
        </p:nvGrpSpPr>
        <p:grpSpPr>
          <a:xfrm>
            <a:off x="3633747" y="2052250"/>
            <a:ext cx="1874851" cy="276999"/>
            <a:chOff x="3633747" y="2132641"/>
            <a:chExt cx="1874851" cy="276999"/>
          </a:xfrm>
        </p:grpSpPr>
        <p:sp>
          <p:nvSpPr>
            <p:cNvPr id="20" name="TextBox 19"/>
            <p:cNvSpPr txBox="1"/>
            <p:nvPr/>
          </p:nvSpPr>
          <p:spPr>
            <a:xfrm>
              <a:off x="3771900" y="2132641"/>
              <a:ext cx="1600200" cy="276999"/>
            </a:xfrm>
            <a:prstGeom prst="rect">
              <a:avLst/>
            </a:prstGeom>
            <a:noFill/>
          </p:spPr>
          <p:txBody>
            <a:bodyPr wrap="square" rtlCol="0">
              <a:spAutoFit/>
            </a:bodyPr>
            <a:lstStyle/>
            <a:p>
              <a:r>
                <a:rPr lang="en-US" sz="1200" i="1" dirty="0" smtClean="0"/>
                <a:t>Can be done in parallel</a:t>
              </a:r>
            </a:p>
          </p:txBody>
        </p:sp>
        <p:cxnSp>
          <p:nvCxnSpPr>
            <p:cNvPr id="25" name="Straight Connector 24"/>
            <p:cNvCxnSpPr/>
            <p:nvPr/>
          </p:nvCxnSpPr>
          <p:spPr>
            <a:xfrm>
              <a:off x="3633747" y="2270925"/>
              <a:ext cx="1905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318098" y="2270925"/>
              <a:ext cx="190500"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22" name="Curved Connector 21"/>
          <p:cNvCxnSpPr>
            <a:stCxn id="8" idx="3"/>
            <a:endCxn id="7" idx="3"/>
          </p:cNvCxnSpPr>
          <p:nvPr/>
        </p:nvCxnSpPr>
        <p:spPr>
          <a:xfrm flipV="1">
            <a:off x="5466191" y="2190750"/>
            <a:ext cx="1849009" cy="1066800"/>
          </a:xfrm>
          <a:prstGeom prst="curvedConnector3">
            <a:avLst>
              <a:gd name="adj1" fmla="val 119244"/>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400800" y="2876550"/>
            <a:ext cx="2209800" cy="646331"/>
          </a:xfrm>
          <a:prstGeom prst="rect">
            <a:avLst/>
          </a:prstGeom>
          <a:solidFill>
            <a:srgbClr val="F2F2F2">
              <a:alpha val="69804"/>
            </a:srgbClr>
          </a:solidFill>
        </p:spPr>
        <p:txBody>
          <a:bodyPr wrap="square" rtlCol="0">
            <a:spAutoFit/>
          </a:bodyPr>
          <a:lstStyle/>
          <a:p>
            <a:r>
              <a:rPr lang="en-US" dirty="0" smtClean="0"/>
              <a:t>Iterate keywords, and re-test as necessary</a:t>
            </a:r>
          </a:p>
        </p:txBody>
      </p:sp>
    </p:spTree>
    <p:extLst>
      <p:ext uri="{BB962C8B-B14F-4D97-AF65-F5344CB8AC3E}">
        <p14:creationId xmlns="" xmlns:p14="http://schemas.microsoft.com/office/powerpoint/2010/main" val="10142112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p:txBody>
          <a:bodyPr>
            <a:normAutofit/>
          </a:bodyPr>
          <a:lstStyle/>
          <a:p>
            <a:pPr algn="ctr">
              <a:spcBef>
                <a:spcPts val="0"/>
              </a:spcBef>
              <a:buNone/>
            </a:pPr>
            <a:endParaRPr lang="en-US" sz="3200" dirty="0" smtClean="0">
              <a:latin typeface="+mj-lt"/>
            </a:endParaRPr>
          </a:p>
          <a:p>
            <a:pPr algn="ctr">
              <a:spcBef>
                <a:spcPts val="0"/>
              </a:spcBef>
              <a:buNone/>
            </a:pPr>
            <a:r>
              <a:rPr lang="en-US" sz="3400" dirty="0" smtClean="0">
                <a:latin typeface="+mj-lt"/>
              </a:rPr>
              <a:t>Wait a minute, I always test my keywords!</a:t>
            </a:r>
          </a:p>
          <a:p>
            <a:pPr algn="ctr">
              <a:spcBef>
                <a:spcPts val="0"/>
              </a:spcBef>
              <a:buNone/>
            </a:pPr>
            <a:endParaRPr lang="en-US" sz="3400" dirty="0" smtClean="0">
              <a:latin typeface="+mj-lt"/>
            </a:endParaRPr>
          </a:p>
          <a:p>
            <a:pPr algn="ctr">
              <a:spcBef>
                <a:spcPts val="0"/>
              </a:spcBef>
              <a:buNone/>
            </a:pPr>
            <a:r>
              <a:rPr lang="en-US" sz="3400" dirty="0" smtClean="0">
                <a:latin typeface="+mj-lt"/>
              </a:rPr>
              <a:t>Remember: It’s not whether you test, but what you test on…</a:t>
            </a:r>
          </a:p>
          <a:p>
            <a:pPr>
              <a:spcBef>
                <a:spcPts val="0"/>
              </a:spcBef>
            </a:pPr>
            <a:endParaRPr lang="en-US" dirty="0" smtClean="0">
              <a:latin typeface="+mj-lt"/>
            </a:endParaRPr>
          </a:p>
        </p:txBody>
      </p:sp>
      <p:sp>
        <p:nvSpPr>
          <p:cNvPr id="6" name="Title 1"/>
          <p:cNvSpPr txBox="1">
            <a:spLocks/>
          </p:cNvSpPr>
          <p:nvPr/>
        </p:nvSpPr>
        <p:spPr>
          <a:xfrm>
            <a:off x="274320" y="109728"/>
            <a:ext cx="5486400" cy="338328"/>
          </a:xfrm>
          <a:prstGeom prst="rect">
            <a:avLst/>
          </a:prstGeom>
        </p:spPr>
        <p:txBody>
          <a:bodyPr vert="horz" wrap="square" lIns="0" tIns="0" rIns="0" bIns="0" rtlCol="0" anchor="t" anchorCtr="0">
            <a:noAutofit/>
          </a:bodyPr>
          <a:lstStyle>
            <a:lvl1pPr algn="l" defTabSz="914400" rtl="0" eaLnBrk="1" latinLnBrk="0" hangingPunct="1">
              <a:spcBef>
                <a:spcPct val="0"/>
              </a:spcBef>
              <a:buNone/>
              <a:defRPr sz="2200" b="1" kern="1200">
                <a:solidFill>
                  <a:srgbClr val="004989"/>
                </a:solidFill>
                <a:latin typeface="Arial" pitchFamily="34" charset="0"/>
                <a:ea typeface="+mj-ea"/>
                <a:cs typeface="Arial" pitchFamily="34" charset="0"/>
              </a:defRPr>
            </a:lvl1pPr>
          </a:lstStyle>
          <a:p>
            <a:r>
              <a:rPr lang="en-US" dirty="0" smtClean="0">
                <a:solidFill>
                  <a:schemeClr val="bg1"/>
                </a:solidFill>
              </a:rPr>
              <a:t>Sampling Workflow</a:t>
            </a:r>
            <a:endParaRPr lang="en-US" dirty="0">
              <a:solidFill>
                <a:schemeClr val="bg1"/>
              </a:solidFill>
            </a:endParaRPr>
          </a:p>
        </p:txBody>
      </p:sp>
    </p:spTree>
    <p:extLst>
      <p:ext uri="{BB962C8B-B14F-4D97-AF65-F5344CB8AC3E}">
        <p14:creationId xmlns="" xmlns:p14="http://schemas.microsoft.com/office/powerpoint/2010/main" val="30860387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p:txBody>
          <a:bodyPr>
            <a:normAutofit lnSpcReduction="10000"/>
          </a:bodyPr>
          <a:lstStyle/>
          <a:p>
            <a:pPr marL="285750" indent="-285750">
              <a:buFont typeface="Arial" panose="020B0604020202020204" pitchFamily="34" charset="0"/>
              <a:buChar char="•"/>
            </a:pPr>
            <a:r>
              <a:rPr lang="en-US" sz="2800" dirty="0" smtClean="0"/>
              <a:t>Small dataset for testing</a:t>
            </a:r>
          </a:p>
          <a:p>
            <a:pPr marL="285750" indent="-285750">
              <a:buFont typeface="Arial" panose="020B0604020202020204" pitchFamily="34" charset="0"/>
              <a:buChar char="•"/>
            </a:pPr>
            <a:endParaRPr lang="en-US" sz="2800" dirty="0" smtClean="0"/>
          </a:p>
          <a:p>
            <a:pPr marL="285750" indent="-285750">
              <a:buFont typeface="Arial" panose="020B0604020202020204" pitchFamily="34" charset="0"/>
              <a:buChar char="•"/>
            </a:pPr>
            <a:r>
              <a:rPr lang="en-US" sz="2800" dirty="0" smtClean="0"/>
              <a:t>Minimize false positives</a:t>
            </a:r>
          </a:p>
          <a:p>
            <a:pPr marL="285750" indent="-285750">
              <a:buFont typeface="Arial" panose="020B0604020202020204" pitchFamily="34" charset="0"/>
              <a:buChar char="•"/>
            </a:pPr>
            <a:endParaRPr lang="en-US" sz="2800" dirty="0" smtClean="0"/>
          </a:p>
          <a:p>
            <a:pPr marL="285750" indent="-285750">
              <a:buFont typeface="Arial" panose="020B0604020202020204" pitchFamily="34" charset="0"/>
              <a:buChar char="•"/>
            </a:pPr>
            <a:r>
              <a:rPr lang="en-US" sz="2800" dirty="0" smtClean="0"/>
              <a:t>More accurate search, reduced data volume</a:t>
            </a:r>
          </a:p>
          <a:p>
            <a:pPr marL="285750" indent="-285750">
              <a:buFont typeface="Arial" panose="020B0604020202020204" pitchFamily="34" charset="0"/>
              <a:buChar char="•"/>
            </a:pPr>
            <a:endParaRPr lang="en-US" sz="2800" dirty="0" smtClean="0"/>
          </a:p>
          <a:p>
            <a:pPr marL="285750" indent="-285750">
              <a:buFont typeface="Arial" panose="020B0604020202020204" pitchFamily="34" charset="0"/>
              <a:buChar char="•"/>
            </a:pPr>
            <a:r>
              <a:rPr lang="en-US" sz="2800" dirty="0" smtClean="0"/>
              <a:t>Defensibility of statistically validated testing</a:t>
            </a:r>
            <a:endParaRPr lang="en-US" sz="2800" dirty="0"/>
          </a:p>
        </p:txBody>
      </p:sp>
      <p:sp>
        <p:nvSpPr>
          <p:cNvPr id="2" name="Title 1"/>
          <p:cNvSpPr>
            <a:spLocks noGrp="1"/>
          </p:cNvSpPr>
          <p:nvPr>
            <p:ph type="title" idx="4294967295"/>
          </p:nvPr>
        </p:nvSpPr>
        <p:spPr>
          <a:xfrm>
            <a:off x="274320" y="109538"/>
            <a:ext cx="5486400" cy="338137"/>
          </a:xfrm>
        </p:spPr>
        <p:txBody>
          <a:bodyPr>
            <a:normAutofit/>
          </a:bodyPr>
          <a:lstStyle/>
          <a:p>
            <a:r>
              <a:rPr lang="en-US" dirty="0" smtClean="0">
                <a:solidFill>
                  <a:schemeClr val="bg1"/>
                </a:solidFill>
              </a:rPr>
              <a:t>Sampling Benefits</a:t>
            </a:r>
            <a:endParaRPr lang="en-US" dirty="0">
              <a:solidFill>
                <a:schemeClr val="bg1"/>
              </a:solidFill>
            </a:endParaRPr>
          </a:p>
        </p:txBody>
      </p:sp>
    </p:spTree>
    <p:extLst>
      <p:ext uri="{BB962C8B-B14F-4D97-AF65-F5344CB8AC3E}">
        <p14:creationId xmlns="" xmlns:p14="http://schemas.microsoft.com/office/powerpoint/2010/main" val="34565860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normAutofit/>
          </a:bodyPr>
          <a:lstStyle/>
          <a:p>
            <a:pPr marL="285750" indent="-285750">
              <a:buFont typeface="Arial" panose="020B0604020202020204" pitchFamily="34" charset="0"/>
              <a:buChar char="•"/>
            </a:pPr>
            <a:r>
              <a:rPr lang="en-US" sz="1800" dirty="0" smtClean="0"/>
              <a:t>Saves the cost of loading into review platform</a:t>
            </a:r>
          </a:p>
          <a:p>
            <a:pPr marL="285750" indent="-285750">
              <a:buFont typeface="Arial" panose="020B0604020202020204" pitchFamily="34" charset="0"/>
              <a:buChar char="•"/>
            </a:pPr>
            <a:r>
              <a:rPr lang="en-US" sz="1800" dirty="0" smtClean="0"/>
              <a:t>All steps performed in </a:t>
            </a:r>
            <a:r>
              <a:rPr lang="en-US" sz="1800" dirty="0" err="1" smtClean="0"/>
              <a:t>EnCase</a:t>
            </a:r>
            <a:r>
              <a:rPr lang="en-US" sz="1800" dirty="0" smtClean="0"/>
              <a:t> for collection, processing, and review</a:t>
            </a:r>
          </a:p>
        </p:txBody>
      </p:sp>
      <p:sp>
        <p:nvSpPr>
          <p:cNvPr id="6" name="Content Placeholder 5"/>
          <p:cNvSpPr>
            <a:spLocks noGrp="1"/>
          </p:cNvSpPr>
          <p:nvPr>
            <p:ph sz="half" idx="2"/>
          </p:nvPr>
        </p:nvSpPr>
        <p:spPr/>
        <p:txBody>
          <a:bodyPr>
            <a:normAutofit/>
          </a:bodyPr>
          <a:lstStyle/>
          <a:p>
            <a:pPr marL="285750" indent="-285750">
              <a:buFont typeface="Arial" panose="020B0604020202020204" pitchFamily="34" charset="0"/>
              <a:buChar char="•"/>
            </a:pPr>
            <a:r>
              <a:rPr lang="en-US" sz="1800" dirty="0" smtClean="0"/>
              <a:t>Requires an external </a:t>
            </a:r>
            <a:r>
              <a:rPr lang="en-US" sz="1800" dirty="0" err="1" smtClean="0"/>
              <a:t>EnScript</a:t>
            </a:r>
            <a:r>
              <a:rPr lang="en-US" sz="1800" dirty="0" smtClean="0"/>
              <a:t> for sampling</a:t>
            </a:r>
          </a:p>
          <a:p>
            <a:pPr marL="285750" indent="-285750">
              <a:buFont typeface="Arial" panose="020B0604020202020204" pitchFamily="34" charset="0"/>
              <a:buChar char="•"/>
            </a:pPr>
            <a:r>
              <a:rPr lang="en-US" sz="1800" dirty="0" smtClean="0"/>
              <a:t>Extra step to import random sample results back into ECC</a:t>
            </a:r>
          </a:p>
          <a:p>
            <a:pPr marL="285750" indent="-285750">
              <a:buFont typeface="Arial" panose="020B0604020202020204" pitchFamily="34" charset="0"/>
              <a:buChar char="•"/>
            </a:pPr>
            <a:r>
              <a:rPr lang="en-US" sz="1800" dirty="0" smtClean="0"/>
              <a:t>Review capabilities less than ideal</a:t>
            </a:r>
          </a:p>
        </p:txBody>
      </p:sp>
      <p:sp>
        <p:nvSpPr>
          <p:cNvPr id="2" name="Footer Placeholder 1"/>
          <p:cNvSpPr>
            <a:spLocks noGrp="1"/>
          </p:cNvSpPr>
          <p:nvPr>
            <p:ph type="ftr" sz="quarter" idx="11"/>
          </p:nvPr>
        </p:nvSpPr>
        <p:spPr>
          <a:xfrm>
            <a:off x="274320" y="111305"/>
            <a:ext cx="5486400" cy="338554"/>
          </a:xfrm>
        </p:spPr>
        <p:txBody>
          <a:bodyPr/>
          <a:lstStyle/>
          <a:p>
            <a:r>
              <a:rPr lang="en-US" dirty="0" smtClean="0"/>
              <a:t>Using ECC for Random Sampling</a:t>
            </a:r>
          </a:p>
        </p:txBody>
      </p:sp>
      <p:sp>
        <p:nvSpPr>
          <p:cNvPr id="3" name="Slide Number Placeholder 2"/>
          <p:cNvSpPr>
            <a:spLocks noGrp="1"/>
          </p:cNvSpPr>
          <p:nvPr>
            <p:ph type="sldNum" sz="quarter" idx="4"/>
          </p:nvPr>
        </p:nvSpPr>
        <p:spPr/>
        <p:txBody>
          <a:bodyPr/>
          <a:lstStyle/>
          <a:p>
            <a:r>
              <a:rPr lang="en-US" smtClean="0"/>
              <a:t>Page </a:t>
            </a:r>
            <a:fld id="{B9AB1BC5-8244-4997-9202-6D7E7DEA20BF}" type="slidenum">
              <a:rPr lang="en-US" smtClean="0"/>
              <a:pPr/>
              <a:t>26</a:t>
            </a:fld>
            <a:endParaRPr lang="en-US" dirty="0"/>
          </a:p>
        </p:txBody>
      </p:sp>
      <p:sp>
        <p:nvSpPr>
          <p:cNvPr id="12" name="Content Placeholder 3"/>
          <p:cNvSpPr txBox="1">
            <a:spLocks/>
          </p:cNvSpPr>
          <p:nvPr/>
        </p:nvSpPr>
        <p:spPr>
          <a:xfrm>
            <a:off x="564396" y="932688"/>
            <a:ext cx="3886200" cy="343662"/>
          </a:xfrm>
          <a:prstGeom prst="rect">
            <a:avLst/>
          </a:prstGeom>
        </p:spPr>
        <p:txBody>
          <a:bodyPr vert="horz" lIns="0" tIns="0" rIns="0" bIns="0" rtlCol="0">
            <a:normAutofit/>
          </a:bodyPr>
          <a:lstStyle/>
          <a:p>
            <a:pPr marL="69850" marR="0" lvl="0" indent="-69850" algn="l" defTabSz="914400" rtl="0" eaLnBrk="1" fontAlgn="auto" latinLnBrk="0" hangingPunct="1">
              <a:lnSpc>
                <a:spcPct val="100000"/>
              </a:lnSpc>
              <a:spcBef>
                <a:spcPts val="1000"/>
              </a:spcBef>
              <a:spcAft>
                <a:spcPts val="0"/>
              </a:spcAft>
              <a:buClrTx/>
              <a:buSzTx/>
              <a:tabLst/>
              <a:defRPr/>
            </a:pPr>
            <a:r>
              <a:rPr kumimoji="0" lang="en-US" sz="2200" b="1" i="0" u="none" strike="noStrike" kern="1200" cap="none" spc="0" normalizeH="0" baseline="0" noProof="0" dirty="0" smtClean="0">
                <a:ln>
                  <a:noFill/>
                </a:ln>
                <a:solidFill>
                  <a:schemeClr val="tx2"/>
                </a:solidFill>
                <a:effectLst/>
                <a:uLnTx/>
                <a:uFillTx/>
                <a:latin typeface="Arial" pitchFamily="34" charset="0"/>
                <a:ea typeface="+mn-ea"/>
                <a:cs typeface="Arial" pitchFamily="34" charset="0"/>
              </a:rPr>
              <a:t>Pros</a:t>
            </a:r>
          </a:p>
        </p:txBody>
      </p:sp>
      <p:sp>
        <p:nvSpPr>
          <p:cNvPr id="14" name="Content Placeholder 3"/>
          <p:cNvSpPr txBox="1">
            <a:spLocks/>
          </p:cNvSpPr>
          <p:nvPr/>
        </p:nvSpPr>
        <p:spPr>
          <a:xfrm>
            <a:off x="4681728" y="932688"/>
            <a:ext cx="3886200" cy="343662"/>
          </a:xfrm>
          <a:prstGeom prst="rect">
            <a:avLst/>
          </a:prstGeom>
        </p:spPr>
        <p:txBody>
          <a:bodyPr vert="horz" lIns="0" tIns="0" rIns="0" bIns="0" rtlCol="0">
            <a:normAutofit/>
          </a:bodyPr>
          <a:lstStyle/>
          <a:p>
            <a:pPr marL="69850" marR="0" lvl="0" indent="-69850" algn="l" defTabSz="914400" rtl="0" eaLnBrk="1" fontAlgn="auto" latinLnBrk="0" hangingPunct="1">
              <a:lnSpc>
                <a:spcPct val="100000"/>
              </a:lnSpc>
              <a:spcBef>
                <a:spcPts val="1000"/>
              </a:spcBef>
              <a:spcAft>
                <a:spcPts val="0"/>
              </a:spcAft>
              <a:buClrTx/>
              <a:buSzTx/>
              <a:tabLst/>
              <a:defRPr/>
            </a:pPr>
            <a:r>
              <a:rPr kumimoji="0" lang="en-US" sz="2200" b="1" i="0" u="none" strike="noStrike" kern="1200" cap="none" spc="0" normalizeH="0" baseline="0" noProof="0" dirty="0" smtClean="0">
                <a:ln>
                  <a:noFill/>
                </a:ln>
                <a:solidFill>
                  <a:schemeClr val="tx2"/>
                </a:solidFill>
                <a:effectLst/>
                <a:uLnTx/>
                <a:uFillTx/>
                <a:latin typeface="Arial" pitchFamily="34" charset="0"/>
                <a:ea typeface="+mn-ea"/>
                <a:cs typeface="Arial" pitchFamily="34" charset="0"/>
              </a:rPr>
              <a:t>Cons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74320" y="109728"/>
            <a:ext cx="5486400" cy="338328"/>
          </a:xfrm>
          <a:prstGeom prst="rect">
            <a:avLst/>
          </a:prstGeom>
        </p:spPr>
        <p:txBody>
          <a:bodyPr vert="horz" wrap="square" lIns="0" tIns="0" rIns="0" bIns="0" rtlCol="0" anchor="t" anchorCtr="0">
            <a:normAutofit/>
          </a:bodyPr>
          <a:lstStyle>
            <a:lvl1pPr algn="l" defTabSz="914400" rtl="0" eaLnBrk="1" latinLnBrk="0" hangingPunct="1">
              <a:spcBef>
                <a:spcPct val="0"/>
              </a:spcBef>
              <a:buNone/>
              <a:defRPr sz="2200" b="1" kern="1200">
                <a:solidFill>
                  <a:srgbClr val="004989"/>
                </a:solidFill>
                <a:latin typeface="Arial" pitchFamily="34" charset="0"/>
                <a:ea typeface="+mj-ea"/>
                <a:cs typeface="Arial" pitchFamily="34" charset="0"/>
              </a:defRPr>
            </a:lvl1pPr>
          </a:lstStyle>
          <a:p>
            <a:r>
              <a:rPr lang="en-US" dirty="0" smtClean="0">
                <a:solidFill>
                  <a:schemeClr val="bg1"/>
                </a:solidFill>
              </a:rPr>
              <a:t>EnCase </a:t>
            </a:r>
            <a:r>
              <a:rPr lang="en-US" dirty="0" err="1" smtClean="0">
                <a:solidFill>
                  <a:schemeClr val="bg1"/>
                </a:solidFill>
              </a:rPr>
              <a:t>eDiscovery</a:t>
            </a:r>
            <a:r>
              <a:rPr lang="en-US" dirty="0" smtClean="0">
                <a:solidFill>
                  <a:schemeClr val="bg1"/>
                </a:solidFill>
              </a:rPr>
              <a:t> Workflow Hands-On</a:t>
            </a:r>
            <a:endParaRPr lang="en-US" dirty="0">
              <a:solidFill>
                <a:schemeClr val="bg1"/>
              </a:solidFill>
            </a:endParaRPr>
          </a:p>
        </p:txBody>
      </p:sp>
      <p:sp>
        <p:nvSpPr>
          <p:cNvPr id="2" name="Rounded Rectangle 1"/>
          <p:cNvSpPr/>
          <p:nvPr/>
        </p:nvSpPr>
        <p:spPr>
          <a:xfrm>
            <a:off x="1078992" y="1235202"/>
            <a:ext cx="1600200" cy="6858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Collect Data in ECC</a:t>
            </a:r>
            <a:endParaRPr lang="en-US" dirty="0"/>
          </a:p>
        </p:txBody>
      </p:sp>
      <p:sp>
        <p:nvSpPr>
          <p:cNvPr id="3" name="Parallelogram 2"/>
          <p:cNvSpPr/>
          <p:nvPr/>
        </p:nvSpPr>
        <p:spPr>
          <a:xfrm>
            <a:off x="5300472" y="985662"/>
            <a:ext cx="1630680" cy="548640"/>
          </a:xfrm>
          <a:prstGeom prst="parallelogram">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err="1" smtClean="0"/>
              <a:t>eDocs</a:t>
            </a:r>
            <a:r>
              <a:rPr lang="en-US" dirty="0" smtClean="0"/>
              <a:t> L01s</a:t>
            </a:r>
          </a:p>
          <a:p>
            <a:pPr algn="ctr"/>
            <a:r>
              <a:rPr lang="en-US" dirty="0" smtClean="0"/>
              <a:t>(Entries)</a:t>
            </a:r>
            <a:endParaRPr lang="en-US" dirty="0"/>
          </a:p>
        </p:txBody>
      </p:sp>
      <p:sp>
        <p:nvSpPr>
          <p:cNvPr id="6" name="Rounded Rectangle 5"/>
          <p:cNvSpPr/>
          <p:nvPr/>
        </p:nvSpPr>
        <p:spPr>
          <a:xfrm>
            <a:off x="3048000" y="1235202"/>
            <a:ext cx="1642872" cy="6858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Fork to </a:t>
            </a:r>
            <a:r>
              <a:rPr lang="en-US" dirty="0" err="1" smtClean="0"/>
              <a:t>eDocs</a:t>
            </a:r>
            <a:r>
              <a:rPr lang="en-US" dirty="0" smtClean="0"/>
              <a:t> and Email L01s</a:t>
            </a:r>
            <a:endParaRPr lang="en-US" dirty="0"/>
          </a:p>
        </p:txBody>
      </p:sp>
      <p:cxnSp>
        <p:nvCxnSpPr>
          <p:cNvPr id="8" name="Straight Arrow Connector 7"/>
          <p:cNvCxnSpPr>
            <a:stCxn id="2" idx="3"/>
            <a:endCxn id="6" idx="1"/>
          </p:cNvCxnSpPr>
          <p:nvPr/>
        </p:nvCxnSpPr>
        <p:spPr>
          <a:xfrm>
            <a:off x="2679192" y="1578102"/>
            <a:ext cx="368808"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5" name="Parallelogram 14"/>
          <p:cNvSpPr/>
          <p:nvPr/>
        </p:nvSpPr>
        <p:spPr>
          <a:xfrm>
            <a:off x="5300472" y="1661556"/>
            <a:ext cx="1630680" cy="548640"/>
          </a:xfrm>
          <a:prstGeom prst="parallelogram">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Email L01s</a:t>
            </a:r>
          </a:p>
          <a:p>
            <a:pPr algn="ctr"/>
            <a:r>
              <a:rPr lang="en-US" dirty="0" smtClean="0"/>
              <a:t>(Records)</a:t>
            </a:r>
            <a:endParaRPr lang="en-US" dirty="0"/>
          </a:p>
        </p:txBody>
      </p:sp>
      <p:cxnSp>
        <p:nvCxnSpPr>
          <p:cNvPr id="17" name="Straight Arrow Connector 16"/>
          <p:cNvCxnSpPr>
            <a:stCxn id="6" idx="3"/>
            <a:endCxn id="3" idx="5"/>
          </p:cNvCxnSpPr>
          <p:nvPr/>
        </p:nvCxnSpPr>
        <p:spPr>
          <a:xfrm flipV="1">
            <a:off x="4690872" y="1259982"/>
            <a:ext cx="678180" cy="31812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 idx="3"/>
            <a:endCxn id="15" idx="5"/>
          </p:cNvCxnSpPr>
          <p:nvPr/>
        </p:nvCxnSpPr>
        <p:spPr>
          <a:xfrm>
            <a:off x="4690872" y="1578102"/>
            <a:ext cx="678180" cy="35777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1078992" y="3297936"/>
            <a:ext cx="18288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Random Sampler </a:t>
            </a:r>
            <a:r>
              <a:rPr lang="en-US" dirty="0" err="1" smtClean="0"/>
              <a:t>EnScript</a:t>
            </a:r>
            <a:endParaRPr lang="en-US" dirty="0"/>
          </a:p>
        </p:txBody>
      </p:sp>
      <p:cxnSp>
        <p:nvCxnSpPr>
          <p:cNvPr id="22" name="Curved Connector 21"/>
          <p:cNvCxnSpPr>
            <a:stCxn id="15" idx="2"/>
            <a:endCxn id="20" idx="1"/>
          </p:cNvCxnSpPr>
          <p:nvPr/>
        </p:nvCxnSpPr>
        <p:spPr>
          <a:xfrm flipH="1">
            <a:off x="1078992" y="1935876"/>
            <a:ext cx="5783580" cy="1704960"/>
          </a:xfrm>
          <a:prstGeom prst="curvedConnector5">
            <a:avLst>
              <a:gd name="adj1" fmla="val -3953"/>
              <a:gd name="adj2" fmla="val 47989"/>
              <a:gd name="adj3" fmla="val 103953"/>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4" name="Curved Connector 23"/>
          <p:cNvCxnSpPr>
            <a:stCxn id="3" idx="2"/>
            <a:endCxn id="20" idx="1"/>
          </p:cNvCxnSpPr>
          <p:nvPr/>
        </p:nvCxnSpPr>
        <p:spPr>
          <a:xfrm flipH="1">
            <a:off x="1078992" y="1259982"/>
            <a:ext cx="5783580" cy="2380854"/>
          </a:xfrm>
          <a:prstGeom prst="curvedConnector5">
            <a:avLst>
              <a:gd name="adj1" fmla="val -10838"/>
              <a:gd name="adj2" fmla="val 56303"/>
              <a:gd name="adj3" fmla="val 10714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47" name="Parallelogram 46"/>
          <p:cNvSpPr/>
          <p:nvPr/>
        </p:nvSpPr>
        <p:spPr>
          <a:xfrm>
            <a:off x="3627120" y="3023616"/>
            <a:ext cx="1630680" cy="548640"/>
          </a:xfrm>
          <a:prstGeom prst="parallelogram">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Sample </a:t>
            </a:r>
            <a:r>
              <a:rPr lang="en-US" dirty="0" err="1" smtClean="0"/>
              <a:t>eDocs</a:t>
            </a:r>
            <a:r>
              <a:rPr lang="en-US" dirty="0" smtClean="0"/>
              <a:t> L01s</a:t>
            </a:r>
          </a:p>
        </p:txBody>
      </p:sp>
      <p:sp>
        <p:nvSpPr>
          <p:cNvPr id="48" name="Parallelogram 47"/>
          <p:cNvSpPr/>
          <p:nvPr/>
        </p:nvSpPr>
        <p:spPr>
          <a:xfrm>
            <a:off x="3627120" y="3699510"/>
            <a:ext cx="1630680" cy="548640"/>
          </a:xfrm>
          <a:prstGeom prst="parallelogram">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Sample Email L01s</a:t>
            </a:r>
          </a:p>
        </p:txBody>
      </p:sp>
      <p:cxnSp>
        <p:nvCxnSpPr>
          <p:cNvPr id="49" name="Straight Arrow Connector 48"/>
          <p:cNvCxnSpPr>
            <a:endCxn id="47" idx="5"/>
          </p:cNvCxnSpPr>
          <p:nvPr/>
        </p:nvCxnSpPr>
        <p:spPr>
          <a:xfrm flipV="1">
            <a:off x="2907792" y="3297936"/>
            <a:ext cx="787908" cy="34290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endCxn id="48" idx="5"/>
          </p:cNvCxnSpPr>
          <p:nvPr/>
        </p:nvCxnSpPr>
        <p:spPr>
          <a:xfrm>
            <a:off x="2907792" y="3640836"/>
            <a:ext cx="787908" cy="33299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5867400" y="3296880"/>
            <a:ext cx="18288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Review &amp; Test</a:t>
            </a:r>
            <a:endParaRPr lang="en-US" dirty="0"/>
          </a:p>
        </p:txBody>
      </p:sp>
      <p:cxnSp>
        <p:nvCxnSpPr>
          <p:cNvPr id="28" name="Straight Arrow Connector 27"/>
          <p:cNvCxnSpPr>
            <a:stCxn id="47" idx="2"/>
            <a:endCxn id="18" idx="1"/>
          </p:cNvCxnSpPr>
          <p:nvPr/>
        </p:nvCxnSpPr>
        <p:spPr>
          <a:xfrm>
            <a:off x="5189220" y="3297936"/>
            <a:ext cx="678180" cy="341844"/>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48" idx="2"/>
            <a:endCxn id="18" idx="1"/>
          </p:cNvCxnSpPr>
          <p:nvPr/>
        </p:nvCxnSpPr>
        <p:spPr>
          <a:xfrm flipV="1">
            <a:off x="5189220" y="3639780"/>
            <a:ext cx="678180" cy="33405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7311231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74320" y="109728"/>
            <a:ext cx="5486400" cy="338328"/>
          </a:xfrm>
          <a:prstGeom prst="rect">
            <a:avLst/>
          </a:prstGeom>
        </p:spPr>
        <p:txBody>
          <a:bodyPr vert="horz" wrap="square" lIns="0" tIns="0" rIns="0" bIns="0" rtlCol="0" anchor="t" anchorCtr="0">
            <a:normAutofit/>
          </a:bodyPr>
          <a:lstStyle>
            <a:lvl1pPr algn="l" defTabSz="914400" rtl="0" eaLnBrk="1" latinLnBrk="0" hangingPunct="1">
              <a:spcBef>
                <a:spcPct val="0"/>
              </a:spcBef>
              <a:buNone/>
              <a:defRPr sz="2200" b="1" kern="1200">
                <a:solidFill>
                  <a:srgbClr val="004989"/>
                </a:solidFill>
                <a:latin typeface="Arial" pitchFamily="34" charset="0"/>
                <a:ea typeface="+mj-ea"/>
                <a:cs typeface="Arial" pitchFamily="34" charset="0"/>
              </a:defRPr>
            </a:lvl1pPr>
          </a:lstStyle>
          <a:p>
            <a:r>
              <a:rPr lang="en-US" dirty="0" err="1" smtClean="0">
                <a:solidFill>
                  <a:schemeClr val="bg1"/>
                </a:solidFill>
              </a:rPr>
              <a:t>EnCase</a:t>
            </a:r>
            <a:r>
              <a:rPr lang="en-US" dirty="0" smtClean="0">
                <a:solidFill>
                  <a:schemeClr val="bg1"/>
                </a:solidFill>
              </a:rPr>
              <a:t> </a:t>
            </a:r>
            <a:r>
              <a:rPr lang="en-US" dirty="0" err="1" smtClean="0">
                <a:solidFill>
                  <a:schemeClr val="bg1"/>
                </a:solidFill>
              </a:rPr>
              <a:t>eDiscovery</a:t>
            </a:r>
            <a:r>
              <a:rPr lang="en-US" dirty="0" smtClean="0">
                <a:solidFill>
                  <a:schemeClr val="bg1"/>
                </a:solidFill>
              </a:rPr>
              <a:t> Workflow Hands-On</a:t>
            </a:r>
          </a:p>
        </p:txBody>
      </p:sp>
      <p:sp>
        <p:nvSpPr>
          <p:cNvPr id="2" name="Rounded Rectangle 1"/>
          <p:cNvSpPr/>
          <p:nvPr/>
        </p:nvSpPr>
        <p:spPr>
          <a:xfrm>
            <a:off x="1078992" y="1235202"/>
            <a:ext cx="1600200" cy="6858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Collect Data in ECC</a:t>
            </a:r>
          </a:p>
        </p:txBody>
      </p:sp>
      <p:sp>
        <p:nvSpPr>
          <p:cNvPr id="3" name="Parallelogram 2"/>
          <p:cNvSpPr/>
          <p:nvPr/>
        </p:nvSpPr>
        <p:spPr>
          <a:xfrm>
            <a:off x="5300472" y="985662"/>
            <a:ext cx="1630680" cy="548640"/>
          </a:xfrm>
          <a:prstGeom prst="parallelogram">
            <a:avLst/>
          </a:prstGeom>
          <a:solidFill>
            <a:schemeClr val="bg1">
              <a:lumMod val="75000"/>
            </a:schemeClr>
          </a:solidFill>
          <a:ln>
            <a:solidFill>
              <a:schemeClr val="bg1">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err="1" smtClean="0"/>
              <a:t>eDocs</a:t>
            </a:r>
            <a:r>
              <a:rPr lang="en-US" dirty="0" smtClean="0"/>
              <a:t> L01s</a:t>
            </a:r>
          </a:p>
          <a:p>
            <a:pPr algn="ctr"/>
            <a:r>
              <a:rPr lang="en-US" dirty="0" smtClean="0"/>
              <a:t>(Entries)</a:t>
            </a:r>
          </a:p>
        </p:txBody>
      </p:sp>
      <p:sp>
        <p:nvSpPr>
          <p:cNvPr id="6" name="Rounded Rectangle 5"/>
          <p:cNvSpPr/>
          <p:nvPr/>
        </p:nvSpPr>
        <p:spPr>
          <a:xfrm>
            <a:off x="3048000" y="1235202"/>
            <a:ext cx="1642872" cy="685800"/>
          </a:xfrm>
          <a:prstGeom prst="roundRect">
            <a:avLst/>
          </a:prstGeom>
          <a:solidFill>
            <a:schemeClr val="bg1">
              <a:lumMod val="75000"/>
            </a:schemeClr>
          </a:solidFill>
          <a:ln>
            <a:solidFill>
              <a:schemeClr val="bg1">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Fork to </a:t>
            </a:r>
            <a:r>
              <a:rPr lang="en-US" dirty="0" err="1" smtClean="0"/>
              <a:t>eDocs</a:t>
            </a:r>
            <a:r>
              <a:rPr lang="en-US" dirty="0" smtClean="0"/>
              <a:t> and Email L01s</a:t>
            </a:r>
          </a:p>
        </p:txBody>
      </p:sp>
      <p:cxnSp>
        <p:nvCxnSpPr>
          <p:cNvPr id="8" name="Straight Arrow Connector 7"/>
          <p:cNvCxnSpPr>
            <a:stCxn id="2" idx="3"/>
            <a:endCxn id="6" idx="1"/>
          </p:cNvCxnSpPr>
          <p:nvPr/>
        </p:nvCxnSpPr>
        <p:spPr>
          <a:xfrm>
            <a:off x="2679192" y="1578102"/>
            <a:ext cx="368808" cy="0"/>
          </a:xfrm>
          <a:prstGeom prst="straightConnector1">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Parallelogram 14"/>
          <p:cNvSpPr/>
          <p:nvPr/>
        </p:nvSpPr>
        <p:spPr>
          <a:xfrm>
            <a:off x="5300472" y="1661556"/>
            <a:ext cx="1630680" cy="548640"/>
          </a:xfrm>
          <a:prstGeom prst="parallelogram">
            <a:avLst/>
          </a:prstGeom>
          <a:solidFill>
            <a:schemeClr val="bg1">
              <a:lumMod val="75000"/>
            </a:schemeClr>
          </a:solidFill>
          <a:ln>
            <a:solidFill>
              <a:schemeClr val="bg1">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err="1" smtClean="0"/>
              <a:t>Email L01s</a:t>
            </a:r>
          </a:p>
          <a:p>
            <a:pPr algn="ctr"/>
            <a:r>
              <a:rPr lang="en-US" dirty="0" err="1" smtClean="0"/>
              <a:t>(Records)</a:t>
            </a:r>
          </a:p>
        </p:txBody>
      </p:sp>
      <p:cxnSp>
        <p:nvCxnSpPr>
          <p:cNvPr id="17" name="Straight Arrow Connector 16"/>
          <p:cNvCxnSpPr>
            <a:stCxn id="6" idx="3"/>
            <a:endCxn id="3" idx="5"/>
          </p:cNvCxnSpPr>
          <p:nvPr/>
        </p:nvCxnSpPr>
        <p:spPr>
          <a:xfrm flipV="1">
            <a:off x="4690872" y="1259982"/>
            <a:ext cx="678180" cy="318120"/>
          </a:xfrm>
          <a:prstGeom prst="straightConnector1">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 idx="3"/>
            <a:endCxn id="15" idx="5"/>
          </p:cNvCxnSpPr>
          <p:nvPr/>
        </p:nvCxnSpPr>
        <p:spPr>
          <a:xfrm>
            <a:off x="4690872" y="1578102"/>
            <a:ext cx="678180" cy="357774"/>
          </a:xfrm>
          <a:prstGeom prst="straightConnector1">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1078992" y="3297936"/>
            <a:ext cx="1828800" cy="685800"/>
          </a:xfrm>
          <a:prstGeom prst="roundRect">
            <a:avLst/>
          </a:prstGeom>
          <a:solidFill>
            <a:schemeClr val="bg1">
              <a:lumMod val="75000"/>
            </a:schemeClr>
          </a:solidFill>
          <a:ln>
            <a:solidFill>
              <a:schemeClr val="bg1">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Random Sampler </a:t>
            </a:r>
            <a:r>
              <a:rPr lang="en-US" dirty="0" err="1" smtClean="0"/>
              <a:t>EnScript</a:t>
            </a:r>
            <a:endParaRPr lang="en-US" dirty="0"/>
          </a:p>
        </p:txBody>
      </p:sp>
      <p:cxnSp>
        <p:nvCxnSpPr>
          <p:cNvPr id="22" name="Curved Connector 21"/>
          <p:cNvCxnSpPr>
            <a:stCxn id="15" idx="2"/>
            <a:endCxn id="20" idx="1"/>
          </p:cNvCxnSpPr>
          <p:nvPr/>
        </p:nvCxnSpPr>
        <p:spPr>
          <a:xfrm flipH="1">
            <a:off x="1078992" y="1935876"/>
            <a:ext cx="5783580" cy="1704960"/>
          </a:xfrm>
          <a:prstGeom prst="curvedConnector5">
            <a:avLst>
              <a:gd name="adj1" fmla="val -3953"/>
              <a:gd name="adj2" fmla="val 47989"/>
              <a:gd name="adj3" fmla="val 10395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urved Connector 23"/>
          <p:cNvCxnSpPr>
            <a:stCxn id="3" idx="2"/>
            <a:endCxn id="20" idx="1"/>
          </p:cNvCxnSpPr>
          <p:nvPr/>
        </p:nvCxnSpPr>
        <p:spPr>
          <a:xfrm flipH="1">
            <a:off x="1078992" y="1259982"/>
            <a:ext cx="5783580" cy="2380854"/>
          </a:xfrm>
          <a:prstGeom prst="curvedConnector5">
            <a:avLst>
              <a:gd name="adj1" fmla="val -10838"/>
              <a:gd name="adj2" fmla="val 56303"/>
              <a:gd name="adj3" fmla="val 107141"/>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7" name="Parallelogram 46"/>
          <p:cNvSpPr/>
          <p:nvPr/>
        </p:nvSpPr>
        <p:spPr>
          <a:xfrm>
            <a:off x="3627120" y="3023616"/>
            <a:ext cx="1630680" cy="548640"/>
          </a:xfrm>
          <a:prstGeom prst="parallelogram">
            <a:avLst/>
          </a:prstGeom>
          <a:solidFill>
            <a:schemeClr val="bg1">
              <a:lumMod val="75000"/>
            </a:schemeClr>
          </a:solidFill>
          <a:ln>
            <a:solidFill>
              <a:schemeClr val="bg1">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Sample </a:t>
            </a:r>
            <a:r>
              <a:rPr lang="en-US" dirty="0" err="1" smtClean="0"/>
              <a:t>eDocs</a:t>
            </a:r>
            <a:r>
              <a:rPr lang="en-US" dirty="0" smtClean="0"/>
              <a:t> L01s</a:t>
            </a:r>
          </a:p>
        </p:txBody>
      </p:sp>
      <p:sp>
        <p:nvSpPr>
          <p:cNvPr id="48" name="Parallelogram 47"/>
          <p:cNvSpPr/>
          <p:nvPr/>
        </p:nvSpPr>
        <p:spPr>
          <a:xfrm>
            <a:off x="3627120" y="3699510"/>
            <a:ext cx="1630680" cy="548640"/>
          </a:xfrm>
          <a:prstGeom prst="parallelogram">
            <a:avLst/>
          </a:prstGeom>
          <a:solidFill>
            <a:schemeClr val="bg1">
              <a:lumMod val="75000"/>
            </a:schemeClr>
          </a:solidFill>
          <a:ln>
            <a:solidFill>
              <a:schemeClr val="bg1">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Sample Email L01s</a:t>
            </a:r>
          </a:p>
        </p:txBody>
      </p:sp>
      <p:cxnSp>
        <p:nvCxnSpPr>
          <p:cNvPr id="49" name="Straight Arrow Connector 48"/>
          <p:cNvCxnSpPr>
            <a:endCxn id="47" idx="5"/>
          </p:cNvCxnSpPr>
          <p:nvPr/>
        </p:nvCxnSpPr>
        <p:spPr>
          <a:xfrm flipV="1">
            <a:off x="2907792" y="3297936"/>
            <a:ext cx="787908" cy="342900"/>
          </a:xfrm>
          <a:prstGeom prst="straightConnector1">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endCxn id="48" idx="5"/>
          </p:cNvCxnSpPr>
          <p:nvPr/>
        </p:nvCxnSpPr>
        <p:spPr>
          <a:xfrm>
            <a:off x="2907792" y="3640836"/>
            <a:ext cx="787908" cy="332994"/>
          </a:xfrm>
          <a:prstGeom prst="straightConnector1">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5867400" y="3296880"/>
            <a:ext cx="1828800" cy="685800"/>
          </a:xfrm>
          <a:prstGeom prst="roundRect">
            <a:avLst/>
          </a:prstGeom>
          <a:solidFill>
            <a:schemeClr val="bg1">
              <a:lumMod val="75000"/>
            </a:schemeClr>
          </a:solidFill>
          <a:ln>
            <a:solidFill>
              <a:schemeClr val="bg1">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Review &amp; Test</a:t>
            </a:r>
            <a:endParaRPr lang="en-US" dirty="0"/>
          </a:p>
        </p:txBody>
      </p:sp>
      <p:cxnSp>
        <p:nvCxnSpPr>
          <p:cNvPr id="28" name="Straight Arrow Connector 27"/>
          <p:cNvCxnSpPr>
            <a:stCxn id="47" idx="2"/>
            <a:endCxn id="18" idx="1"/>
          </p:cNvCxnSpPr>
          <p:nvPr/>
        </p:nvCxnSpPr>
        <p:spPr>
          <a:xfrm>
            <a:off x="5189220" y="3297936"/>
            <a:ext cx="678180" cy="341844"/>
          </a:xfrm>
          <a:prstGeom prst="straightConnector1">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48" idx="2"/>
            <a:endCxn id="18" idx="1"/>
          </p:cNvCxnSpPr>
          <p:nvPr/>
        </p:nvCxnSpPr>
        <p:spPr>
          <a:xfrm flipV="1">
            <a:off x="5189220" y="3639780"/>
            <a:ext cx="678180" cy="334050"/>
          </a:xfrm>
          <a:prstGeom prst="straightConnector1">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7311231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74320" y="109728"/>
            <a:ext cx="5486400" cy="338328"/>
          </a:xfrm>
          <a:prstGeom prst="rect">
            <a:avLst/>
          </a:prstGeom>
        </p:spPr>
        <p:txBody>
          <a:bodyPr vert="horz" wrap="square" lIns="0" tIns="0" rIns="0" bIns="0" rtlCol="0" anchor="t" anchorCtr="0">
            <a:normAutofit/>
          </a:bodyPr>
          <a:lstStyle>
            <a:lvl1pPr algn="l" defTabSz="914400" rtl="0" eaLnBrk="1" latinLnBrk="0" hangingPunct="1">
              <a:spcBef>
                <a:spcPct val="0"/>
              </a:spcBef>
              <a:buNone/>
              <a:defRPr sz="2200" b="1" kern="1200">
                <a:solidFill>
                  <a:srgbClr val="004989"/>
                </a:solidFill>
                <a:latin typeface="Arial" pitchFamily="34" charset="0"/>
                <a:ea typeface="+mj-ea"/>
                <a:cs typeface="Arial" pitchFamily="34" charset="0"/>
              </a:defRPr>
            </a:lvl1pPr>
          </a:lstStyle>
          <a:p>
            <a:r>
              <a:rPr lang="en-US" dirty="0" err="1" smtClean="0">
                <a:solidFill>
                  <a:schemeClr val="bg1"/>
                </a:solidFill>
              </a:rPr>
              <a:t>EnCase</a:t>
            </a:r>
            <a:r>
              <a:rPr lang="en-US" dirty="0" smtClean="0">
                <a:solidFill>
                  <a:schemeClr val="bg1"/>
                </a:solidFill>
              </a:rPr>
              <a:t> </a:t>
            </a:r>
            <a:r>
              <a:rPr lang="en-US" dirty="0" err="1" smtClean="0">
                <a:solidFill>
                  <a:schemeClr val="bg1"/>
                </a:solidFill>
              </a:rPr>
              <a:t>eDiscovery</a:t>
            </a:r>
            <a:r>
              <a:rPr lang="en-US" dirty="0" smtClean="0">
                <a:solidFill>
                  <a:schemeClr val="bg1"/>
                </a:solidFill>
              </a:rPr>
              <a:t> Workflow Hands-On</a:t>
            </a:r>
          </a:p>
        </p:txBody>
      </p:sp>
      <p:sp>
        <p:nvSpPr>
          <p:cNvPr id="2" name="Rounded Rectangle 1"/>
          <p:cNvSpPr/>
          <p:nvPr/>
        </p:nvSpPr>
        <p:spPr>
          <a:xfrm>
            <a:off x="1078992" y="1235202"/>
            <a:ext cx="1600200" cy="685800"/>
          </a:xfrm>
          <a:prstGeom prst="roundRect">
            <a:avLst/>
          </a:prstGeom>
          <a:solidFill>
            <a:schemeClr val="bg1">
              <a:lumMod val="75000"/>
            </a:schemeClr>
          </a:solidFill>
          <a:ln>
            <a:solidFill>
              <a:schemeClr val="bg1">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Collect Data in ECC</a:t>
            </a:r>
            <a:endParaRPr lang="en-US" dirty="0"/>
          </a:p>
        </p:txBody>
      </p:sp>
      <p:sp>
        <p:nvSpPr>
          <p:cNvPr id="3" name="Parallelogram 2"/>
          <p:cNvSpPr/>
          <p:nvPr/>
        </p:nvSpPr>
        <p:spPr>
          <a:xfrm>
            <a:off x="5300472" y="985662"/>
            <a:ext cx="1630680" cy="548640"/>
          </a:xfrm>
          <a:prstGeom prst="parallelogram">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err="1" smtClean="0"/>
              <a:t>eDocs</a:t>
            </a:r>
            <a:r>
              <a:rPr lang="en-US" dirty="0" smtClean="0"/>
              <a:t> L01s</a:t>
            </a:r>
          </a:p>
          <a:p>
            <a:pPr algn="ctr"/>
            <a:r>
              <a:rPr lang="en-US" dirty="0" smtClean="0"/>
              <a:t>(Entries)</a:t>
            </a:r>
          </a:p>
        </p:txBody>
      </p:sp>
      <p:sp>
        <p:nvSpPr>
          <p:cNvPr id="6" name="Rounded Rectangle 5"/>
          <p:cNvSpPr/>
          <p:nvPr/>
        </p:nvSpPr>
        <p:spPr>
          <a:xfrm>
            <a:off x="3048000" y="1235202"/>
            <a:ext cx="1642872" cy="6858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Fork to </a:t>
            </a:r>
            <a:r>
              <a:rPr lang="en-US" dirty="0" err="1" smtClean="0"/>
              <a:t>eDocs</a:t>
            </a:r>
            <a:r>
              <a:rPr lang="en-US" dirty="0" smtClean="0"/>
              <a:t> and Email L01s</a:t>
            </a:r>
            <a:endParaRPr lang="en-US" dirty="0"/>
          </a:p>
        </p:txBody>
      </p:sp>
      <p:cxnSp>
        <p:nvCxnSpPr>
          <p:cNvPr id="8" name="Straight Arrow Connector 7"/>
          <p:cNvCxnSpPr>
            <a:stCxn id="2" idx="3"/>
            <a:endCxn id="6" idx="1"/>
          </p:cNvCxnSpPr>
          <p:nvPr/>
        </p:nvCxnSpPr>
        <p:spPr>
          <a:xfrm>
            <a:off x="2679192" y="1578102"/>
            <a:ext cx="368808" cy="0"/>
          </a:xfrm>
          <a:prstGeom prst="straightConnector1">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Parallelogram 14"/>
          <p:cNvSpPr/>
          <p:nvPr/>
        </p:nvSpPr>
        <p:spPr>
          <a:xfrm>
            <a:off x="5300472" y="1661556"/>
            <a:ext cx="1630680" cy="548640"/>
          </a:xfrm>
          <a:prstGeom prst="parallelogram">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err="1" smtClean="0"/>
              <a:t>Email L01s</a:t>
            </a:r>
          </a:p>
          <a:p>
            <a:pPr algn="ctr"/>
            <a:r>
              <a:rPr lang="en-US" dirty="0" err="1" smtClean="0"/>
              <a:t>(Records)</a:t>
            </a:r>
          </a:p>
        </p:txBody>
      </p:sp>
      <p:cxnSp>
        <p:nvCxnSpPr>
          <p:cNvPr id="17" name="Straight Arrow Connector 16"/>
          <p:cNvCxnSpPr>
            <a:stCxn id="6" idx="3"/>
            <a:endCxn id="3" idx="5"/>
          </p:cNvCxnSpPr>
          <p:nvPr/>
        </p:nvCxnSpPr>
        <p:spPr>
          <a:xfrm flipV="1">
            <a:off x="4690872" y="1259982"/>
            <a:ext cx="678180" cy="31812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 idx="3"/>
            <a:endCxn id="15" idx="5"/>
          </p:cNvCxnSpPr>
          <p:nvPr/>
        </p:nvCxnSpPr>
        <p:spPr>
          <a:xfrm>
            <a:off x="4690872" y="1578102"/>
            <a:ext cx="678180" cy="35777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1078992" y="3297936"/>
            <a:ext cx="1828800" cy="685800"/>
          </a:xfrm>
          <a:prstGeom prst="roundRect">
            <a:avLst/>
          </a:prstGeom>
          <a:solidFill>
            <a:schemeClr val="bg1">
              <a:lumMod val="75000"/>
            </a:schemeClr>
          </a:solidFill>
          <a:ln>
            <a:solidFill>
              <a:schemeClr val="bg1">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Random Sampler </a:t>
            </a:r>
            <a:r>
              <a:rPr lang="en-US" dirty="0" err="1" smtClean="0"/>
              <a:t>EnScript</a:t>
            </a:r>
            <a:endParaRPr lang="en-US" dirty="0"/>
          </a:p>
        </p:txBody>
      </p:sp>
      <p:cxnSp>
        <p:nvCxnSpPr>
          <p:cNvPr id="22" name="Curved Connector 21"/>
          <p:cNvCxnSpPr>
            <a:stCxn id="15" idx="2"/>
            <a:endCxn id="20" idx="1"/>
          </p:cNvCxnSpPr>
          <p:nvPr/>
        </p:nvCxnSpPr>
        <p:spPr>
          <a:xfrm flipH="1">
            <a:off x="1078992" y="1935876"/>
            <a:ext cx="5783580" cy="1704960"/>
          </a:xfrm>
          <a:prstGeom prst="curvedConnector5">
            <a:avLst>
              <a:gd name="adj1" fmla="val -3953"/>
              <a:gd name="adj2" fmla="val 47989"/>
              <a:gd name="adj3" fmla="val 10395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urved Connector 23"/>
          <p:cNvCxnSpPr>
            <a:stCxn id="3" idx="2"/>
            <a:endCxn id="20" idx="1"/>
          </p:cNvCxnSpPr>
          <p:nvPr/>
        </p:nvCxnSpPr>
        <p:spPr>
          <a:xfrm flipH="1">
            <a:off x="1078992" y="1259982"/>
            <a:ext cx="5783580" cy="2380854"/>
          </a:xfrm>
          <a:prstGeom prst="curvedConnector5">
            <a:avLst>
              <a:gd name="adj1" fmla="val -10838"/>
              <a:gd name="adj2" fmla="val 56303"/>
              <a:gd name="adj3" fmla="val 107141"/>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7" name="Parallelogram 46"/>
          <p:cNvSpPr/>
          <p:nvPr/>
        </p:nvSpPr>
        <p:spPr>
          <a:xfrm>
            <a:off x="3627120" y="3023616"/>
            <a:ext cx="1630680" cy="548640"/>
          </a:xfrm>
          <a:prstGeom prst="parallelogram">
            <a:avLst/>
          </a:prstGeom>
          <a:solidFill>
            <a:schemeClr val="bg1">
              <a:lumMod val="75000"/>
            </a:schemeClr>
          </a:solidFill>
          <a:ln>
            <a:solidFill>
              <a:schemeClr val="bg1">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Sample </a:t>
            </a:r>
            <a:r>
              <a:rPr lang="en-US" dirty="0" err="1" smtClean="0"/>
              <a:t>eDocs</a:t>
            </a:r>
            <a:r>
              <a:rPr lang="en-US" dirty="0" smtClean="0"/>
              <a:t> L01s</a:t>
            </a:r>
          </a:p>
        </p:txBody>
      </p:sp>
      <p:sp>
        <p:nvSpPr>
          <p:cNvPr id="48" name="Parallelogram 47"/>
          <p:cNvSpPr/>
          <p:nvPr/>
        </p:nvSpPr>
        <p:spPr>
          <a:xfrm>
            <a:off x="3627120" y="3699510"/>
            <a:ext cx="1630680" cy="548640"/>
          </a:xfrm>
          <a:prstGeom prst="parallelogram">
            <a:avLst/>
          </a:prstGeom>
          <a:solidFill>
            <a:schemeClr val="bg1">
              <a:lumMod val="75000"/>
            </a:schemeClr>
          </a:solidFill>
          <a:ln>
            <a:solidFill>
              <a:schemeClr val="bg1">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Sample Email L01s</a:t>
            </a:r>
          </a:p>
        </p:txBody>
      </p:sp>
      <p:cxnSp>
        <p:nvCxnSpPr>
          <p:cNvPr id="49" name="Straight Arrow Connector 48"/>
          <p:cNvCxnSpPr>
            <a:endCxn id="47" idx="5"/>
          </p:cNvCxnSpPr>
          <p:nvPr/>
        </p:nvCxnSpPr>
        <p:spPr>
          <a:xfrm flipV="1">
            <a:off x="2907792" y="3297936"/>
            <a:ext cx="787908" cy="342900"/>
          </a:xfrm>
          <a:prstGeom prst="straightConnector1">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endCxn id="48" idx="5"/>
          </p:cNvCxnSpPr>
          <p:nvPr/>
        </p:nvCxnSpPr>
        <p:spPr>
          <a:xfrm>
            <a:off x="2907792" y="3640836"/>
            <a:ext cx="787908" cy="332994"/>
          </a:xfrm>
          <a:prstGeom prst="straightConnector1">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5867400" y="3296880"/>
            <a:ext cx="1828800" cy="685800"/>
          </a:xfrm>
          <a:prstGeom prst="roundRect">
            <a:avLst/>
          </a:prstGeom>
          <a:solidFill>
            <a:schemeClr val="bg1">
              <a:lumMod val="75000"/>
            </a:schemeClr>
          </a:solidFill>
          <a:ln>
            <a:solidFill>
              <a:schemeClr val="bg1">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Review &amp; Test</a:t>
            </a:r>
            <a:endParaRPr lang="en-US" dirty="0"/>
          </a:p>
        </p:txBody>
      </p:sp>
      <p:cxnSp>
        <p:nvCxnSpPr>
          <p:cNvPr id="28" name="Straight Arrow Connector 27"/>
          <p:cNvCxnSpPr>
            <a:stCxn id="47" idx="2"/>
            <a:endCxn id="18" idx="1"/>
          </p:cNvCxnSpPr>
          <p:nvPr/>
        </p:nvCxnSpPr>
        <p:spPr>
          <a:xfrm>
            <a:off x="5189220" y="3297936"/>
            <a:ext cx="678180" cy="341844"/>
          </a:xfrm>
          <a:prstGeom prst="straightConnector1">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48" idx="2"/>
            <a:endCxn id="18" idx="1"/>
          </p:cNvCxnSpPr>
          <p:nvPr/>
        </p:nvCxnSpPr>
        <p:spPr>
          <a:xfrm flipV="1">
            <a:off x="5189220" y="3639780"/>
            <a:ext cx="678180" cy="334050"/>
          </a:xfrm>
          <a:prstGeom prst="straightConnector1">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7311231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How Much to Collect</a:t>
            </a:r>
            <a:endParaRPr lang="en-US" dirty="0"/>
          </a:p>
        </p:txBody>
      </p:sp>
      <p:sp>
        <p:nvSpPr>
          <p:cNvPr id="5" name="Slide Number Placeholder 4"/>
          <p:cNvSpPr>
            <a:spLocks noGrp="1"/>
          </p:cNvSpPr>
          <p:nvPr>
            <p:ph type="sldNum" sz="quarter" idx="4"/>
          </p:nvPr>
        </p:nvSpPr>
        <p:spPr/>
        <p:txBody>
          <a:bodyPr/>
          <a:lstStyle/>
          <a:p>
            <a:r>
              <a:rPr lang="en-US" smtClean="0"/>
              <a:t>Page </a:t>
            </a:r>
            <a:fld id="{B9AB1BC5-8244-4997-9202-6D7E7DEA20BF}" type="slidenum">
              <a:rPr lang="en-US" smtClean="0"/>
              <a:pPr/>
              <a:t>3</a:t>
            </a:fld>
            <a:endParaRPr lang="en-US" dirty="0"/>
          </a:p>
        </p:txBody>
      </p:sp>
      <p:sp>
        <p:nvSpPr>
          <p:cNvPr id="2" name="Content Placeholder 1"/>
          <p:cNvSpPr>
            <a:spLocks noGrp="1"/>
          </p:cNvSpPr>
          <p:nvPr>
            <p:ph sz="quarter" idx="12"/>
          </p:nvPr>
        </p:nvSpPr>
        <p:spPr/>
        <p:txBody>
          <a:bodyPr>
            <a:normAutofit/>
          </a:bodyPr>
          <a:lstStyle/>
          <a:p>
            <a:pPr marL="342900" indent="-342900">
              <a:buFont typeface="+mj-lt"/>
              <a:buAutoNum type="arabicPeriod"/>
            </a:pPr>
            <a:r>
              <a:rPr lang="en-US" sz="2800" dirty="0" smtClean="0"/>
              <a:t>Full Disk Image – safe, but costly and time consuming</a:t>
            </a:r>
          </a:p>
          <a:p>
            <a:pPr marL="342900" indent="-342900">
              <a:buFont typeface="+mj-lt"/>
              <a:buAutoNum type="arabicPeriod"/>
            </a:pPr>
            <a:r>
              <a:rPr lang="en-US" sz="2800" dirty="0" smtClean="0"/>
              <a:t>User-Created Data – probably the most often used in discovery</a:t>
            </a:r>
          </a:p>
          <a:p>
            <a:pPr marL="342900" indent="-342900">
              <a:buFont typeface="+mj-lt"/>
              <a:buAutoNum type="arabicPeriod"/>
            </a:pPr>
            <a:r>
              <a:rPr lang="en-US" sz="2800" dirty="0" smtClean="0"/>
              <a:t>T</a:t>
            </a:r>
            <a:r>
              <a:rPr lang="en-US" sz="2800" dirty="0" smtClean="0">
                <a:solidFill>
                  <a:schemeClr val="tx1"/>
                </a:solidFill>
              </a:rPr>
              <a:t>argeted Collections Based on Early Case Assessment </a:t>
            </a:r>
            <a:r>
              <a:rPr lang="en-US" sz="2800" dirty="0" smtClean="0"/>
              <a:t>– the current trend</a:t>
            </a:r>
            <a:endParaRPr lang="en-US" sz="2800" dirty="0" smtClean="0">
              <a:solidFill>
                <a:schemeClr val="tx1"/>
              </a:solidFill>
            </a:endParaRPr>
          </a:p>
        </p:txBody>
      </p:sp>
    </p:spTree>
    <p:extLst>
      <p:ext uri="{BB962C8B-B14F-4D97-AF65-F5344CB8AC3E}">
        <p14:creationId xmlns="" xmlns:p14="http://schemas.microsoft.com/office/powerpoint/2010/main" val="41296875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74320" y="109728"/>
            <a:ext cx="5486400" cy="338328"/>
          </a:xfrm>
          <a:prstGeom prst="rect">
            <a:avLst/>
          </a:prstGeom>
        </p:spPr>
        <p:txBody>
          <a:bodyPr vert="horz" wrap="square" lIns="0" tIns="0" rIns="0" bIns="0" rtlCol="0" anchor="t" anchorCtr="0">
            <a:normAutofit/>
          </a:bodyPr>
          <a:lstStyle>
            <a:lvl1pPr algn="l" defTabSz="914400" rtl="0" eaLnBrk="1" latinLnBrk="0" hangingPunct="1">
              <a:spcBef>
                <a:spcPct val="0"/>
              </a:spcBef>
              <a:buNone/>
              <a:defRPr sz="2200" b="1" kern="1200">
                <a:solidFill>
                  <a:srgbClr val="004989"/>
                </a:solidFill>
                <a:latin typeface="Arial" pitchFamily="34" charset="0"/>
                <a:ea typeface="+mj-ea"/>
                <a:cs typeface="Arial" pitchFamily="34" charset="0"/>
              </a:defRPr>
            </a:lvl1pPr>
          </a:lstStyle>
          <a:p>
            <a:r>
              <a:rPr lang="en-US" dirty="0" err="1" smtClean="0">
                <a:solidFill>
                  <a:schemeClr val="bg1"/>
                </a:solidFill>
              </a:rPr>
              <a:t>EnCase</a:t>
            </a:r>
            <a:r>
              <a:rPr lang="en-US" dirty="0" smtClean="0">
                <a:solidFill>
                  <a:schemeClr val="bg1"/>
                </a:solidFill>
              </a:rPr>
              <a:t> </a:t>
            </a:r>
            <a:r>
              <a:rPr lang="en-US" dirty="0" err="1" smtClean="0">
                <a:solidFill>
                  <a:schemeClr val="bg1"/>
                </a:solidFill>
              </a:rPr>
              <a:t>eDiscovery</a:t>
            </a:r>
            <a:r>
              <a:rPr lang="en-US" dirty="0" smtClean="0">
                <a:solidFill>
                  <a:schemeClr val="bg1"/>
                </a:solidFill>
              </a:rPr>
              <a:t> Workflow Hands-On</a:t>
            </a:r>
          </a:p>
        </p:txBody>
      </p:sp>
      <p:sp>
        <p:nvSpPr>
          <p:cNvPr id="2" name="Rounded Rectangle 1"/>
          <p:cNvSpPr/>
          <p:nvPr/>
        </p:nvSpPr>
        <p:spPr>
          <a:xfrm>
            <a:off x="1078992" y="1235202"/>
            <a:ext cx="1600200" cy="685800"/>
          </a:xfrm>
          <a:prstGeom prst="roundRect">
            <a:avLst/>
          </a:prstGeom>
          <a:solidFill>
            <a:schemeClr val="bg1">
              <a:lumMod val="75000"/>
            </a:schemeClr>
          </a:solidFill>
          <a:ln>
            <a:solidFill>
              <a:schemeClr val="bg1">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Collect Data in ECC</a:t>
            </a:r>
            <a:endParaRPr lang="en-US" dirty="0"/>
          </a:p>
        </p:txBody>
      </p:sp>
      <p:sp>
        <p:nvSpPr>
          <p:cNvPr id="3" name="Parallelogram 2"/>
          <p:cNvSpPr/>
          <p:nvPr/>
        </p:nvSpPr>
        <p:spPr>
          <a:xfrm>
            <a:off x="5300472" y="985662"/>
            <a:ext cx="1630680" cy="548640"/>
          </a:xfrm>
          <a:prstGeom prst="parallelogram">
            <a:avLst/>
          </a:prstGeom>
          <a:solidFill>
            <a:schemeClr val="bg1">
              <a:lumMod val="75000"/>
            </a:schemeClr>
          </a:solidFill>
          <a:ln>
            <a:solidFill>
              <a:schemeClr val="bg1">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err="1" smtClean="0"/>
              <a:t>eDocs</a:t>
            </a:r>
            <a:r>
              <a:rPr lang="en-US" dirty="0" smtClean="0"/>
              <a:t> L01s</a:t>
            </a:r>
          </a:p>
          <a:p>
            <a:pPr algn="ctr"/>
            <a:r>
              <a:rPr lang="en-US" dirty="0" smtClean="0"/>
              <a:t>(Entries)</a:t>
            </a:r>
            <a:endParaRPr lang="en-US" dirty="0"/>
          </a:p>
        </p:txBody>
      </p:sp>
      <p:sp>
        <p:nvSpPr>
          <p:cNvPr id="6" name="Rounded Rectangle 5"/>
          <p:cNvSpPr/>
          <p:nvPr/>
        </p:nvSpPr>
        <p:spPr>
          <a:xfrm>
            <a:off x="3048000" y="1235202"/>
            <a:ext cx="1642872" cy="685800"/>
          </a:xfrm>
          <a:prstGeom prst="roundRect">
            <a:avLst/>
          </a:prstGeom>
          <a:solidFill>
            <a:schemeClr val="bg1">
              <a:lumMod val="75000"/>
            </a:schemeClr>
          </a:solidFill>
          <a:ln>
            <a:solidFill>
              <a:schemeClr val="bg1">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Fork to </a:t>
            </a:r>
            <a:r>
              <a:rPr lang="en-US" dirty="0" err="1" smtClean="0"/>
              <a:t>eDocs</a:t>
            </a:r>
            <a:r>
              <a:rPr lang="en-US" dirty="0" smtClean="0"/>
              <a:t> and Email L01s</a:t>
            </a:r>
            <a:endParaRPr lang="en-US" dirty="0"/>
          </a:p>
        </p:txBody>
      </p:sp>
      <p:cxnSp>
        <p:nvCxnSpPr>
          <p:cNvPr id="8" name="Straight Arrow Connector 7"/>
          <p:cNvCxnSpPr>
            <a:stCxn id="2" idx="3"/>
            <a:endCxn id="6" idx="1"/>
          </p:cNvCxnSpPr>
          <p:nvPr/>
        </p:nvCxnSpPr>
        <p:spPr>
          <a:xfrm>
            <a:off x="2679192" y="1578102"/>
            <a:ext cx="368808" cy="0"/>
          </a:xfrm>
          <a:prstGeom prst="straightConnector1">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Parallelogram 14"/>
          <p:cNvSpPr/>
          <p:nvPr/>
        </p:nvSpPr>
        <p:spPr>
          <a:xfrm>
            <a:off x="5300472" y="1661556"/>
            <a:ext cx="1630680" cy="548640"/>
          </a:xfrm>
          <a:prstGeom prst="parallelogram">
            <a:avLst/>
          </a:prstGeom>
          <a:solidFill>
            <a:schemeClr val="bg1">
              <a:lumMod val="75000"/>
            </a:schemeClr>
          </a:solidFill>
          <a:ln>
            <a:solidFill>
              <a:schemeClr val="bg1">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Email L01s</a:t>
            </a:r>
          </a:p>
          <a:p>
            <a:pPr algn="ctr"/>
            <a:r>
              <a:rPr lang="en-US" dirty="0" smtClean="0"/>
              <a:t>(Records)</a:t>
            </a:r>
            <a:endParaRPr lang="en-US" dirty="0"/>
          </a:p>
        </p:txBody>
      </p:sp>
      <p:cxnSp>
        <p:nvCxnSpPr>
          <p:cNvPr id="17" name="Straight Arrow Connector 16"/>
          <p:cNvCxnSpPr>
            <a:stCxn id="6" idx="3"/>
            <a:endCxn id="3" idx="5"/>
          </p:cNvCxnSpPr>
          <p:nvPr/>
        </p:nvCxnSpPr>
        <p:spPr>
          <a:xfrm flipV="1">
            <a:off x="4690872" y="1259982"/>
            <a:ext cx="678180" cy="318120"/>
          </a:xfrm>
          <a:prstGeom prst="straightConnector1">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 idx="3"/>
            <a:endCxn id="15" idx="5"/>
          </p:cNvCxnSpPr>
          <p:nvPr/>
        </p:nvCxnSpPr>
        <p:spPr>
          <a:xfrm>
            <a:off x="4690872" y="1578102"/>
            <a:ext cx="678180" cy="357774"/>
          </a:xfrm>
          <a:prstGeom prst="straightConnector1">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1078992" y="3297936"/>
            <a:ext cx="18288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Random Sampler </a:t>
            </a:r>
            <a:r>
              <a:rPr lang="en-US" dirty="0" err="1" smtClean="0"/>
              <a:t>EnScript</a:t>
            </a:r>
            <a:endParaRPr lang="en-US" dirty="0"/>
          </a:p>
        </p:txBody>
      </p:sp>
      <p:cxnSp>
        <p:nvCxnSpPr>
          <p:cNvPr id="22" name="Curved Connector 21"/>
          <p:cNvCxnSpPr>
            <a:stCxn id="15" idx="2"/>
            <a:endCxn id="20" idx="1"/>
          </p:cNvCxnSpPr>
          <p:nvPr/>
        </p:nvCxnSpPr>
        <p:spPr>
          <a:xfrm flipH="1">
            <a:off x="1078992" y="1935876"/>
            <a:ext cx="5783580" cy="1704960"/>
          </a:xfrm>
          <a:prstGeom prst="curvedConnector5">
            <a:avLst>
              <a:gd name="adj1" fmla="val -3953"/>
              <a:gd name="adj2" fmla="val 47989"/>
              <a:gd name="adj3" fmla="val 10395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urved Connector 23"/>
          <p:cNvCxnSpPr>
            <a:stCxn id="3" idx="2"/>
            <a:endCxn id="20" idx="1"/>
          </p:cNvCxnSpPr>
          <p:nvPr/>
        </p:nvCxnSpPr>
        <p:spPr>
          <a:xfrm flipH="1">
            <a:off x="1078992" y="1259982"/>
            <a:ext cx="5783580" cy="2380854"/>
          </a:xfrm>
          <a:prstGeom prst="curvedConnector5">
            <a:avLst>
              <a:gd name="adj1" fmla="val -10838"/>
              <a:gd name="adj2" fmla="val 56303"/>
              <a:gd name="adj3" fmla="val 107141"/>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7" name="Parallelogram 46"/>
          <p:cNvSpPr/>
          <p:nvPr/>
        </p:nvSpPr>
        <p:spPr>
          <a:xfrm>
            <a:off x="3627120" y="3023616"/>
            <a:ext cx="1630680" cy="548640"/>
          </a:xfrm>
          <a:prstGeom prst="parallelogram">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Sample </a:t>
            </a:r>
            <a:r>
              <a:rPr lang="en-US" dirty="0" err="1" smtClean="0"/>
              <a:t>eDocs</a:t>
            </a:r>
            <a:r>
              <a:rPr lang="en-US" dirty="0" smtClean="0"/>
              <a:t> L01s</a:t>
            </a:r>
          </a:p>
        </p:txBody>
      </p:sp>
      <p:sp>
        <p:nvSpPr>
          <p:cNvPr id="48" name="Parallelogram 47"/>
          <p:cNvSpPr/>
          <p:nvPr/>
        </p:nvSpPr>
        <p:spPr>
          <a:xfrm>
            <a:off x="3627120" y="3699510"/>
            <a:ext cx="1630680" cy="548640"/>
          </a:xfrm>
          <a:prstGeom prst="parallelogram">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Sample Email L01s</a:t>
            </a:r>
          </a:p>
        </p:txBody>
      </p:sp>
      <p:cxnSp>
        <p:nvCxnSpPr>
          <p:cNvPr id="49" name="Straight Arrow Connector 48"/>
          <p:cNvCxnSpPr>
            <a:endCxn id="47" idx="5"/>
          </p:cNvCxnSpPr>
          <p:nvPr/>
        </p:nvCxnSpPr>
        <p:spPr>
          <a:xfrm flipV="1">
            <a:off x="2907792" y="3297936"/>
            <a:ext cx="787908" cy="34290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endCxn id="48" idx="5"/>
          </p:cNvCxnSpPr>
          <p:nvPr/>
        </p:nvCxnSpPr>
        <p:spPr>
          <a:xfrm>
            <a:off x="2907792" y="3640836"/>
            <a:ext cx="787908" cy="33299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5867400" y="3296880"/>
            <a:ext cx="1828800" cy="685800"/>
          </a:xfrm>
          <a:prstGeom prst="roundRect">
            <a:avLst/>
          </a:prstGeom>
          <a:solidFill>
            <a:schemeClr val="bg1">
              <a:lumMod val="75000"/>
            </a:schemeClr>
          </a:solidFill>
          <a:ln>
            <a:solidFill>
              <a:schemeClr val="bg1">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Review &amp; Test</a:t>
            </a:r>
            <a:endParaRPr lang="en-US" dirty="0"/>
          </a:p>
        </p:txBody>
      </p:sp>
      <p:cxnSp>
        <p:nvCxnSpPr>
          <p:cNvPr id="28" name="Straight Arrow Connector 27"/>
          <p:cNvCxnSpPr>
            <a:stCxn id="47" idx="2"/>
            <a:endCxn id="18" idx="1"/>
          </p:cNvCxnSpPr>
          <p:nvPr/>
        </p:nvCxnSpPr>
        <p:spPr>
          <a:xfrm>
            <a:off x="5189220" y="3297936"/>
            <a:ext cx="678180" cy="341844"/>
          </a:xfrm>
          <a:prstGeom prst="straightConnector1">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48" idx="2"/>
            <a:endCxn id="18" idx="1"/>
          </p:cNvCxnSpPr>
          <p:nvPr/>
        </p:nvCxnSpPr>
        <p:spPr>
          <a:xfrm flipV="1">
            <a:off x="5189220" y="3639780"/>
            <a:ext cx="678180" cy="334050"/>
          </a:xfrm>
          <a:prstGeom prst="straightConnector1">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7311231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err="1" smtClean="0"/>
              <a:t>EnCase</a:t>
            </a:r>
            <a:r>
              <a:rPr lang="en-US" dirty="0" smtClean="0"/>
              <a:t> </a:t>
            </a:r>
            <a:r>
              <a:rPr lang="en-US" dirty="0" err="1" smtClean="0"/>
              <a:t>eDiscovery</a:t>
            </a:r>
            <a:r>
              <a:rPr lang="en-US" dirty="0" smtClean="0"/>
              <a:t> Workflow Hands-On</a:t>
            </a:r>
          </a:p>
        </p:txBody>
      </p:sp>
      <p:sp>
        <p:nvSpPr>
          <p:cNvPr id="3" name="Slide Number Placeholder 2"/>
          <p:cNvSpPr>
            <a:spLocks noGrp="1"/>
          </p:cNvSpPr>
          <p:nvPr>
            <p:ph type="sldNum" sz="quarter" idx="4"/>
          </p:nvPr>
        </p:nvSpPr>
        <p:spPr/>
        <p:txBody>
          <a:bodyPr/>
          <a:lstStyle/>
          <a:p>
            <a:r>
              <a:rPr lang="en-US" smtClean="0"/>
              <a:t>Page </a:t>
            </a:r>
            <a:fld id="{B9AB1BC5-8244-4997-9202-6D7E7DEA20BF}" type="slidenum">
              <a:rPr lang="en-US" smtClean="0"/>
              <a:pPr/>
              <a:t>31</a:t>
            </a:fld>
            <a:endParaRPr lang="en-US" dirty="0"/>
          </a:p>
        </p:txBody>
      </p:sp>
      <p:sp>
        <p:nvSpPr>
          <p:cNvPr id="4" name="Content Placeholder 3"/>
          <p:cNvSpPr>
            <a:spLocks noGrp="1"/>
          </p:cNvSpPr>
          <p:nvPr>
            <p:ph sz="quarter" idx="12"/>
          </p:nvPr>
        </p:nvSpPr>
        <p:spPr/>
        <p:txBody>
          <a:bodyPr>
            <a:normAutofit/>
          </a:bodyPr>
          <a:lstStyle/>
          <a:p>
            <a:pPr algn="ctr"/>
            <a:endParaRPr lang="en-US" sz="3600" dirty="0" smtClean="0"/>
          </a:p>
          <a:p>
            <a:pPr algn="ctr"/>
            <a:r>
              <a:rPr lang="en-US" sz="3600" dirty="0" smtClean="0"/>
              <a:t>What </a:t>
            </a:r>
            <a:r>
              <a:rPr lang="en-US" sz="3600" i="1" dirty="0" smtClean="0"/>
              <a:t>is</a:t>
            </a:r>
            <a:r>
              <a:rPr lang="en-US" sz="3600" dirty="0" smtClean="0"/>
              <a:t> a “Workflow” in</a:t>
            </a:r>
          </a:p>
          <a:p>
            <a:pPr algn="ctr"/>
            <a:r>
              <a:rPr lang="en-US" sz="3600" dirty="0" err="1" smtClean="0"/>
              <a:t>EnCase</a:t>
            </a:r>
            <a:r>
              <a:rPr lang="en-US" sz="3600" dirty="0" smtClean="0"/>
              <a:t> </a:t>
            </a:r>
            <a:r>
              <a:rPr lang="en-US" sz="3600" dirty="0" err="1" smtClean="0"/>
              <a:t>eDiscovery</a:t>
            </a:r>
            <a:r>
              <a:rPr lang="en-US" sz="3600" dirty="0" smtClean="0"/>
              <a:t>?</a:t>
            </a:r>
            <a:endParaRPr lang="en-US" sz="36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590550"/>
            <a:ext cx="9144000" cy="4267200"/>
          </a:xfrm>
          <a:prstGeom prst="rect">
            <a:avLst/>
          </a:prstGeom>
          <a:solidFill>
            <a:srgbClr val="7F7F7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274320" y="109728"/>
            <a:ext cx="5486400" cy="338328"/>
          </a:xfrm>
          <a:prstGeom prst="rect">
            <a:avLst/>
          </a:prstGeom>
        </p:spPr>
        <p:txBody>
          <a:bodyPr vert="horz" wrap="square" lIns="0" tIns="0" rIns="0" bIns="0" rtlCol="0" anchor="t" anchorCtr="0">
            <a:normAutofit/>
          </a:bodyPr>
          <a:lstStyle>
            <a:lvl1pPr algn="l" defTabSz="914400" rtl="0" eaLnBrk="1" latinLnBrk="0" hangingPunct="1">
              <a:spcBef>
                <a:spcPct val="0"/>
              </a:spcBef>
              <a:buNone/>
              <a:defRPr sz="2200" b="1" kern="1200">
                <a:solidFill>
                  <a:srgbClr val="004989"/>
                </a:solidFill>
                <a:latin typeface="Arial" pitchFamily="34" charset="0"/>
                <a:ea typeface="+mj-ea"/>
                <a:cs typeface="Arial" pitchFamily="34" charset="0"/>
              </a:defRPr>
            </a:lvl1pPr>
          </a:lstStyle>
          <a:p>
            <a:r>
              <a:rPr lang="en-US" dirty="0" err="1" smtClean="0">
                <a:solidFill>
                  <a:schemeClr val="bg1"/>
                </a:solidFill>
              </a:rPr>
              <a:t>EnCase</a:t>
            </a:r>
            <a:r>
              <a:rPr lang="en-US" dirty="0" smtClean="0">
                <a:solidFill>
                  <a:schemeClr val="bg1"/>
                </a:solidFill>
              </a:rPr>
              <a:t> </a:t>
            </a:r>
            <a:r>
              <a:rPr lang="en-US" dirty="0" err="1" smtClean="0">
                <a:solidFill>
                  <a:schemeClr val="bg1"/>
                </a:solidFill>
              </a:rPr>
              <a:t>eDiscovery</a:t>
            </a:r>
            <a:r>
              <a:rPr lang="en-US" dirty="0" smtClean="0">
                <a:solidFill>
                  <a:schemeClr val="bg1"/>
                </a:solidFill>
              </a:rPr>
              <a:t> Workflow Hands-On</a:t>
            </a:r>
          </a:p>
        </p:txBody>
      </p:sp>
      <p:sp>
        <p:nvSpPr>
          <p:cNvPr id="2" name="Rounded Rectangle 1"/>
          <p:cNvSpPr/>
          <p:nvPr/>
        </p:nvSpPr>
        <p:spPr>
          <a:xfrm>
            <a:off x="1078992" y="1235202"/>
            <a:ext cx="1600200" cy="685800"/>
          </a:xfrm>
          <a:prstGeom prst="roundRect">
            <a:avLst/>
          </a:prstGeom>
          <a:solidFill>
            <a:schemeClr val="bg1">
              <a:lumMod val="75000"/>
            </a:schemeClr>
          </a:solidFill>
          <a:ln>
            <a:solidFill>
              <a:schemeClr val="bg1">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Collect Data in ECC</a:t>
            </a:r>
            <a:endParaRPr lang="en-US" dirty="0"/>
          </a:p>
        </p:txBody>
      </p:sp>
      <p:cxnSp>
        <p:nvCxnSpPr>
          <p:cNvPr id="8" name="Straight Arrow Connector 7"/>
          <p:cNvCxnSpPr>
            <a:stCxn id="2" idx="3"/>
            <a:endCxn id="6" idx="1"/>
          </p:cNvCxnSpPr>
          <p:nvPr/>
        </p:nvCxnSpPr>
        <p:spPr>
          <a:xfrm>
            <a:off x="2679192" y="1578102"/>
            <a:ext cx="368808" cy="0"/>
          </a:xfrm>
          <a:prstGeom prst="straightConnector1">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1078992" y="3297936"/>
            <a:ext cx="1828800" cy="685800"/>
          </a:xfrm>
          <a:prstGeom prst="roundRect">
            <a:avLst/>
          </a:prstGeom>
          <a:solidFill>
            <a:schemeClr val="bg1">
              <a:lumMod val="75000"/>
            </a:schemeClr>
          </a:solidFill>
          <a:ln>
            <a:solidFill>
              <a:schemeClr val="bg1">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Random Sampler </a:t>
            </a:r>
            <a:r>
              <a:rPr lang="en-US" dirty="0" err="1" smtClean="0"/>
              <a:t>EnScript</a:t>
            </a:r>
            <a:endParaRPr lang="en-US" dirty="0"/>
          </a:p>
        </p:txBody>
      </p:sp>
      <p:cxnSp>
        <p:nvCxnSpPr>
          <p:cNvPr id="22" name="Curved Connector 21"/>
          <p:cNvCxnSpPr>
            <a:stCxn id="15" idx="2"/>
            <a:endCxn id="20" idx="1"/>
          </p:cNvCxnSpPr>
          <p:nvPr/>
        </p:nvCxnSpPr>
        <p:spPr>
          <a:xfrm flipH="1">
            <a:off x="1078992" y="1935876"/>
            <a:ext cx="5783580" cy="1704960"/>
          </a:xfrm>
          <a:prstGeom prst="curvedConnector5">
            <a:avLst>
              <a:gd name="adj1" fmla="val -3953"/>
              <a:gd name="adj2" fmla="val 47989"/>
              <a:gd name="adj3" fmla="val 10395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urved Connector 23"/>
          <p:cNvCxnSpPr>
            <a:stCxn id="3" idx="2"/>
            <a:endCxn id="20" idx="1"/>
          </p:cNvCxnSpPr>
          <p:nvPr/>
        </p:nvCxnSpPr>
        <p:spPr>
          <a:xfrm flipH="1">
            <a:off x="1078992" y="1259982"/>
            <a:ext cx="5783580" cy="2380854"/>
          </a:xfrm>
          <a:prstGeom prst="curvedConnector5">
            <a:avLst>
              <a:gd name="adj1" fmla="val -10838"/>
              <a:gd name="adj2" fmla="val 56303"/>
              <a:gd name="adj3" fmla="val 107141"/>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7" name="Parallelogram 46"/>
          <p:cNvSpPr/>
          <p:nvPr/>
        </p:nvSpPr>
        <p:spPr>
          <a:xfrm>
            <a:off x="3627120" y="3023616"/>
            <a:ext cx="1630680" cy="548640"/>
          </a:xfrm>
          <a:prstGeom prst="parallelogram">
            <a:avLst/>
          </a:prstGeom>
          <a:solidFill>
            <a:schemeClr val="bg1">
              <a:lumMod val="75000"/>
            </a:schemeClr>
          </a:solidFill>
          <a:ln>
            <a:solidFill>
              <a:schemeClr val="bg1">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Sample </a:t>
            </a:r>
            <a:r>
              <a:rPr lang="en-US" dirty="0" err="1" smtClean="0"/>
              <a:t>eDocs</a:t>
            </a:r>
            <a:r>
              <a:rPr lang="en-US" dirty="0" smtClean="0"/>
              <a:t> L01s</a:t>
            </a:r>
          </a:p>
        </p:txBody>
      </p:sp>
      <p:sp>
        <p:nvSpPr>
          <p:cNvPr id="48" name="Parallelogram 47"/>
          <p:cNvSpPr/>
          <p:nvPr/>
        </p:nvSpPr>
        <p:spPr>
          <a:xfrm>
            <a:off x="3627120" y="3699510"/>
            <a:ext cx="1630680" cy="548640"/>
          </a:xfrm>
          <a:prstGeom prst="parallelogram">
            <a:avLst/>
          </a:prstGeom>
          <a:solidFill>
            <a:schemeClr val="bg1">
              <a:lumMod val="75000"/>
            </a:schemeClr>
          </a:solidFill>
          <a:ln>
            <a:solidFill>
              <a:schemeClr val="bg1">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Sample Email L01s</a:t>
            </a:r>
          </a:p>
        </p:txBody>
      </p:sp>
      <p:cxnSp>
        <p:nvCxnSpPr>
          <p:cNvPr id="49" name="Straight Arrow Connector 48"/>
          <p:cNvCxnSpPr>
            <a:endCxn id="47" idx="5"/>
          </p:cNvCxnSpPr>
          <p:nvPr/>
        </p:nvCxnSpPr>
        <p:spPr>
          <a:xfrm flipV="1">
            <a:off x="2907792" y="3297936"/>
            <a:ext cx="787908" cy="342900"/>
          </a:xfrm>
          <a:prstGeom prst="straightConnector1">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endCxn id="48" idx="5"/>
          </p:cNvCxnSpPr>
          <p:nvPr/>
        </p:nvCxnSpPr>
        <p:spPr>
          <a:xfrm>
            <a:off x="2907792" y="3640836"/>
            <a:ext cx="787908" cy="332994"/>
          </a:xfrm>
          <a:prstGeom prst="straightConnector1">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5867400" y="3296880"/>
            <a:ext cx="1828800" cy="685800"/>
          </a:xfrm>
          <a:prstGeom prst="roundRect">
            <a:avLst/>
          </a:prstGeom>
          <a:solidFill>
            <a:schemeClr val="bg1">
              <a:lumMod val="75000"/>
            </a:schemeClr>
          </a:solidFill>
          <a:ln>
            <a:solidFill>
              <a:schemeClr val="bg1">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Review &amp; Test</a:t>
            </a:r>
            <a:endParaRPr lang="en-US" dirty="0"/>
          </a:p>
        </p:txBody>
      </p:sp>
      <p:cxnSp>
        <p:nvCxnSpPr>
          <p:cNvPr id="28" name="Straight Arrow Connector 27"/>
          <p:cNvCxnSpPr>
            <a:stCxn id="47" idx="2"/>
            <a:endCxn id="18" idx="1"/>
          </p:cNvCxnSpPr>
          <p:nvPr/>
        </p:nvCxnSpPr>
        <p:spPr>
          <a:xfrm>
            <a:off x="5189220" y="3297936"/>
            <a:ext cx="678180" cy="341844"/>
          </a:xfrm>
          <a:prstGeom prst="straightConnector1">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48" idx="2"/>
            <a:endCxn id="18" idx="1"/>
          </p:cNvCxnSpPr>
          <p:nvPr/>
        </p:nvCxnSpPr>
        <p:spPr>
          <a:xfrm flipV="1">
            <a:off x="5189220" y="3639780"/>
            <a:ext cx="678180" cy="334050"/>
          </a:xfrm>
          <a:prstGeom prst="straightConnector1">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2819400" y="742950"/>
            <a:ext cx="4343400" cy="1752600"/>
          </a:xfrm>
          <a:prstGeom prst="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arallelogram 2"/>
          <p:cNvSpPr/>
          <p:nvPr/>
        </p:nvSpPr>
        <p:spPr>
          <a:xfrm>
            <a:off x="5300472" y="985662"/>
            <a:ext cx="1630680" cy="548640"/>
          </a:xfrm>
          <a:prstGeom prst="parallelogram">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err="1" smtClean="0"/>
              <a:t>eDocs</a:t>
            </a:r>
            <a:r>
              <a:rPr lang="en-US" dirty="0" smtClean="0"/>
              <a:t> L01s</a:t>
            </a:r>
          </a:p>
          <a:p>
            <a:pPr algn="ctr"/>
            <a:r>
              <a:rPr lang="en-US" dirty="0" smtClean="0"/>
              <a:t>(Entries)</a:t>
            </a:r>
            <a:endParaRPr lang="en-US" dirty="0"/>
          </a:p>
        </p:txBody>
      </p:sp>
      <p:sp>
        <p:nvSpPr>
          <p:cNvPr id="6" name="Rounded Rectangle 5"/>
          <p:cNvSpPr/>
          <p:nvPr/>
        </p:nvSpPr>
        <p:spPr>
          <a:xfrm>
            <a:off x="3048000" y="1235202"/>
            <a:ext cx="1642872" cy="6858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Fork to </a:t>
            </a:r>
            <a:r>
              <a:rPr lang="en-US" dirty="0" err="1" smtClean="0"/>
              <a:t>eDocs</a:t>
            </a:r>
            <a:r>
              <a:rPr lang="en-US" dirty="0" smtClean="0"/>
              <a:t> and Email L01s</a:t>
            </a:r>
            <a:endParaRPr lang="en-US" dirty="0"/>
          </a:p>
        </p:txBody>
      </p:sp>
      <p:sp>
        <p:nvSpPr>
          <p:cNvPr id="15" name="Parallelogram 14"/>
          <p:cNvSpPr/>
          <p:nvPr/>
        </p:nvSpPr>
        <p:spPr>
          <a:xfrm>
            <a:off x="5300472" y="1661556"/>
            <a:ext cx="1630680" cy="548640"/>
          </a:xfrm>
          <a:prstGeom prst="parallelogram">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Email L01s</a:t>
            </a:r>
          </a:p>
          <a:p>
            <a:pPr algn="ctr"/>
            <a:r>
              <a:rPr lang="en-US" dirty="0" smtClean="0"/>
              <a:t>(Records)</a:t>
            </a:r>
            <a:endParaRPr lang="en-US" dirty="0"/>
          </a:p>
        </p:txBody>
      </p:sp>
      <p:cxnSp>
        <p:nvCxnSpPr>
          <p:cNvPr id="17" name="Straight Arrow Connector 16"/>
          <p:cNvCxnSpPr>
            <a:stCxn id="6" idx="3"/>
            <a:endCxn id="3" idx="5"/>
          </p:cNvCxnSpPr>
          <p:nvPr/>
        </p:nvCxnSpPr>
        <p:spPr>
          <a:xfrm flipV="1">
            <a:off x="4690872" y="1259982"/>
            <a:ext cx="678180" cy="31812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 idx="3"/>
            <a:endCxn id="15" idx="5"/>
          </p:cNvCxnSpPr>
          <p:nvPr/>
        </p:nvCxnSpPr>
        <p:spPr>
          <a:xfrm>
            <a:off x="4690872" y="1578102"/>
            <a:ext cx="678180" cy="35777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7311231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err="1" smtClean="0"/>
              <a:t>EnCase</a:t>
            </a:r>
            <a:r>
              <a:rPr lang="en-US" dirty="0" smtClean="0"/>
              <a:t> </a:t>
            </a:r>
            <a:r>
              <a:rPr lang="en-US" dirty="0" err="1" smtClean="0"/>
              <a:t>eDiscovery</a:t>
            </a:r>
            <a:r>
              <a:rPr lang="en-US" dirty="0" smtClean="0"/>
              <a:t> Workflow Hands-On</a:t>
            </a:r>
          </a:p>
        </p:txBody>
      </p:sp>
      <p:sp>
        <p:nvSpPr>
          <p:cNvPr id="3" name="Slide Number Placeholder 2"/>
          <p:cNvSpPr>
            <a:spLocks noGrp="1"/>
          </p:cNvSpPr>
          <p:nvPr>
            <p:ph type="sldNum" sz="quarter" idx="4"/>
          </p:nvPr>
        </p:nvSpPr>
        <p:spPr>
          <a:xfrm>
            <a:off x="8485632" y="4933950"/>
            <a:ext cx="395942" cy="123111"/>
          </a:xfrm>
        </p:spPr>
        <p:txBody>
          <a:bodyPr/>
          <a:lstStyle/>
          <a:p>
            <a:r>
              <a:rPr lang="en-US" dirty="0" smtClean="0"/>
              <a:t>Page </a:t>
            </a:r>
            <a:fld id="{B9AB1BC5-8244-4997-9202-6D7E7DEA20BF}" type="slidenum">
              <a:rPr lang="en-US" smtClean="0"/>
              <a:pPr/>
              <a:t>33</a:t>
            </a:fld>
            <a:endParaRPr lang="en-US" dirty="0"/>
          </a:p>
        </p:txBody>
      </p:sp>
      <p:sp>
        <p:nvSpPr>
          <p:cNvPr id="10" name="Content Placeholder 9"/>
          <p:cNvSpPr>
            <a:spLocks noGrp="1"/>
          </p:cNvSpPr>
          <p:nvPr>
            <p:ph sz="quarter" idx="12"/>
          </p:nvPr>
        </p:nvSpPr>
        <p:spPr/>
        <p:txBody>
          <a:bodyPr/>
          <a:lstStyle/>
          <a:p>
            <a:r>
              <a:rPr lang="en-US" dirty="0" smtClean="0"/>
              <a:t>Look good?</a:t>
            </a:r>
            <a:endParaRPr lang="en-US" dirty="0"/>
          </a:p>
        </p:txBody>
      </p:sp>
      <p:grpSp>
        <p:nvGrpSpPr>
          <p:cNvPr id="33" name="Group 32"/>
          <p:cNvGrpSpPr/>
          <p:nvPr/>
        </p:nvGrpSpPr>
        <p:grpSpPr>
          <a:xfrm>
            <a:off x="3162300" y="666750"/>
            <a:ext cx="2819400" cy="4118225"/>
            <a:chOff x="3200400" y="666750"/>
            <a:chExt cx="3390900" cy="4953000"/>
          </a:xfrm>
        </p:grpSpPr>
        <p:sp>
          <p:nvSpPr>
            <p:cNvPr id="15" name="Rounded Rectangle 14"/>
            <p:cNvSpPr/>
            <p:nvPr/>
          </p:nvSpPr>
          <p:spPr>
            <a:xfrm>
              <a:off x="5067300" y="5086350"/>
              <a:ext cx="1447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WF Processed </a:t>
              </a:r>
              <a:r>
                <a:rPr lang="en-US" sz="1200" b="1" dirty="0" err="1" smtClean="0"/>
                <a:t>eDocs</a:t>
              </a:r>
              <a:endParaRPr lang="en-US" sz="1200" b="1" dirty="0"/>
            </a:p>
          </p:txBody>
        </p:sp>
        <p:sp>
          <p:nvSpPr>
            <p:cNvPr id="11" name="Rounded Rectangle 10"/>
            <p:cNvSpPr/>
            <p:nvPr/>
          </p:nvSpPr>
          <p:spPr>
            <a:xfrm>
              <a:off x="4171950" y="666750"/>
              <a:ext cx="1447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WF Collected </a:t>
              </a:r>
              <a:r>
                <a:rPr lang="en-US" sz="1200" b="1" dirty="0" err="1" smtClean="0"/>
                <a:t>eDocs</a:t>
              </a:r>
              <a:endParaRPr lang="en-US" sz="1200" b="1" dirty="0"/>
            </a:p>
          </p:txBody>
        </p:sp>
        <p:sp>
          <p:nvSpPr>
            <p:cNvPr id="12" name="Rounded Rectangle 11"/>
            <p:cNvSpPr/>
            <p:nvPr/>
          </p:nvSpPr>
          <p:spPr>
            <a:xfrm>
              <a:off x="3276600" y="2800350"/>
              <a:ext cx="1447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WF Forked Email</a:t>
              </a:r>
              <a:endParaRPr lang="en-US" sz="1200" b="1" dirty="0"/>
            </a:p>
          </p:txBody>
        </p:sp>
        <p:sp>
          <p:nvSpPr>
            <p:cNvPr id="13" name="Rounded Rectangle 12"/>
            <p:cNvSpPr/>
            <p:nvPr/>
          </p:nvSpPr>
          <p:spPr>
            <a:xfrm>
              <a:off x="5067300" y="2800350"/>
              <a:ext cx="1447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WF Forked </a:t>
              </a:r>
              <a:r>
                <a:rPr lang="en-US" sz="1200" b="1" dirty="0" err="1" smtClean="0"/>
                <a:t>eDocs</a:t>
              </a:r>
              <a:endParaRPr lang="en-US" sz="1200" b="1" dirty="0"/>
            </a:p>
          </p:txBody>
        </p:sp>
        <p:sp>
          <p:nvSpPr>
            <p:cNvPr id="14" name="Rounded Rectangle 13"/>
            <p:cNvSpPr/>
            <p:nvPr/>
          </p:nvSpPr>
          <p:spPr>
            <a:xfrm>
              <a:off x="3276600" y="5086350"/>
              <a:ext cx="1447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WF Processed Email</a:t>
              </a:r>
              <a:endParaRPr lang="en-US" sz="1200" b="1" dirty="0"/>
            </a:p>
          </p:txBody>
        </p:sp>
        <p:sp>
          <p:nvSpPr>
            <p:cNvPr id="16" name="Oval 15"/>
            <p:cNvSpPr/>
            <p:nvPr/>
          </p:nvSpPr>
          <p:spPr>
            <a:xfrm>
              <a:off x="4095750" y="1657350"/>
              <a:ext cx="1600200" cy="685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b="1" dirty="0" smtClean="0"/>
                <a:t>Fork email from </a:t>
              </a:r>
              <a:r>
                <a:rPr lang="en-US" sz="1200" b="1" dirty="0" err="1" smtClean="0"/>
                <a:t>eDocs</a:t>
              </a:r>
              <a:endParaRPr lang="en-US" sz="1200" b="1" dirty="0"/>
            </a:p>
          </p:txBody>
        </p:sp>
        <p:sp>
          <p:nvSpPr>
            <p:cNvPr id="17" name="Oval 16"/>
            <p:cNvSpPr/>
            <p:nvPr/>
          </p:nvSpPr>
          <p:spPr>
            <a:xfrm>
              <a:off x="3200400" y="3867150"/>
              <a:ext cx="1600200" cy="685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b="1" dirty="0" smtClean="0"/>
                <a:t>Process Email</a:t>
              </a:r>
              <a:endParaRPr lang="en-US" sz="1200" b="1" dirty="0"/>
            </a:p>
          </p:txBody>
        </p:sp>
        <p:sp>
          <p:nvSpPr>
            <p:cNvPr id="18" name="Oval 17"/>
            <p:cNvSpPr/>
            <p:nvPr/>
          </p:nvSpPr>
          <p:spPr>
            <a:xfrm>
              <a:off x="4991100" y="3867150"/>
              <a:ext cx="1600200" cy="685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b="1" dirty="0" smtClean="0"/>
                <a:t>Process </a:t>
              </a:r>
              <a:r>
                <a:rPr lang="en-US" sz="1200" b="1" dirty="0" err="1" smtClean="0"/>
                <a:t>eDocs</a:t>
              </a:r>
              <a:endParaRPr lang="en-US" sz="1200" b="1" dirty="0"/>
            </a:p>
          </p:txBody>
        </p:sp>
        <p:cxnSp>
          <p:nvCxnSpPr>
            <p:cNvPr id="20" name="Straight Arrow Connector 19"/>
            <p:cNvCxnSpPr>
              <a:stCxn id="11" idx="2"/>
              <a:endCxn id="16" idx="0"/>
            </p:cNvCxnSpPr>
            <p:nvPr/>
          </p:nvCxnSpPr>
          <p:spPr>
            <a:xfrm>
              <a:off x="4895850" y="1200150"/>
              <a:ext cx="0" cy="457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6" idx="4"/>
              <a:endCxn id="12" idx="0"/>
            </p:cNvCxnSpPr>
            <p:nvPr/>
          </p:nvCxnSpPr>
          <p:spPr>
            <a:xfrm flipH="1">
              <a:off x="4000500" y="2343150"/>
              <a:ext cx="895350" cy="457200"/>
            </a:xfrm>
            <a:prstGeom prst="straightConnector1">
              <a:avLst/>
            </a:prstGeom>
            <a:ln w="38100">
              <a:prstDash val="dash"/>
              <a:tailEnd type="arrow"/>
            </a:ln>
          </p:spPr>
          <p:style>
            <a:lnRef idx="1">
              <a:schemeClr val="accent5"/>
            </a:lnRef>
            <a:fillRef idx="0">
              <a:schemeClr val="accent5"/>
            </a:fillRef>
            <a:effectRef idx="0">
              <a:schemeClr val="accent5"/>
            </a:effectRef>
            <a:fontRef idx="minor">
              <a:schemeClr val="tx1"/>
            </a:fontRef>
          </p:style>
        </p:cxnSp>
        <p:cxnSp>
          <p:nvCxnSpPr>
            <p:cNvPr id="24" name="Straight Arrow Connector 23"/>
            <p:cNvCxnSpPr>
              <a:stCxn id="16" idx="4"/>
              <a:endCxn id="13" idx="0"/>
            </p:cNvCxnSpPr>
            <p:nvPr/>
          </p:nvCxnSpPr>
          <p:spPr>
            <a:xfrm>
              <a:off x="4895850" y="2343150"/>
              <a:ext cx="895350" cy="457200"/>
            </a:xfrm>
            <a:prstGeom prst="straightConnector1">
              <a:avLst/>
            </a:prstGeom>
            <a:ln w="38100">
              <a:prstDash val="dash"/>
              <a:tailEnd type="arrow"/>
            </a:ln>
          </p:spPr>
          <p:style>
            <a:lnRef idx="1">
              <a:schemeClr val="dk1"/>
            </a:lnRef>
            <a:fillRef idx="0">
              <a:schemeClr val="dk1"/>
            </a:fillRef>
            <a:effectRef idx="0">
              <a:schemeClr val="dk1"/>
            </a:effectRef>
            <a:fontRef idx="minor">
              <a:schemeClr val="tx1"/>
            </a:fontRef>
          </p:style>
        </p:cxnSp>
        <p:cxnSp>
          <p:nvCxnSpPr>
            <p:cNvPr id="26" name="Straight Arrow Connector 25"/>
            <p:cNvCxnSpPr>
              <a:stCxn id="12" idx="2"/>
              <a:endCxn id="17" idx="0"/>
            </p:cNvCxnSpPr>
            <p:nvPr/>
          </p:nvCxnSpPr>
          <p:spPr>
            <a:xfrm>
              <a:off x="4000500" y="3333750"/>
              <a:ext cx="0" cy="533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3" idx="2"/>
              <a:endCxn id="18" idx="0"/>
            </p:cNvCxnSpPr>
            <p:nvPr/>
          </p:nvCxnSpPr>
          <p:spPr>
            <a:xfrm>
              <a:off x="5791200" y="3333750"/>
              <a:ext cx="0" cy="533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7" idx="4"/>
              <a:endCxn id="14" idx="0"/>
            </p:cNvCxnSpPr>
            <p:nvPr/>
          </p:nvCxnSpPr>
          <p:spPr>
            <a:xfrm>
              <a:off x="4000500" y="4552950"/>
              <a:ext cx="0" cy="533400"/>
            </a:xfrm>
            <a:prstGeom prst="straightConnector1">
              <a:avLst/>
            </a:prstGeom>
            <a:ln w="38100">
              <a:solidFill>
                <a:srgbClr val="00B0F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8" idx="4"/>
              <a:endCxn id="15" idx="0"/>
            </p:cNvCxnSpPr>
            <p:nvPr/>
          </p:nvCxnSpPr>
          <p:spPr>
            <a:xfrm>
              <a:off x="5791200" y="4552950"/>
              <a:ext cx="0" cy="533400"/>
            </a:xfrm>
            <a:prstGeom prst="straightConnector1">
              <a:avLst/>
            </a:prstGeom>
            <a:ln w="38100">
              <a:solidFill>
                <a:srgbClr val="00B0F0"/>
              </a:solidFill>
              <a:prstDash val="dash"/>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err="1" smtClean="0"/>
              <a:t>EnCase</a:t>
            </a:r>
            <a:r>
              <a:rPr lang="en-US" dirty="0" smtClean="0"/>
              <a:t> </a:t>
            </a:r>
            <a:r>
              <a:rPr lang="en-US" dirty="0" err="1" smtClean="0"/>
              <a:t>eDiscovery</a:t>
            </a:r>
            <a:r>
              <a:rPr lang="en-US" dirty="0" smtClean="0"/>
              <a:t> Workflow Hands-On</a:t>
            </a:r>
          </a:p>
        </p:txBody>
      </p:sp>
      <p:sp>
        <p:nvSpPr>
          <p:cNvPr id="3" name="Slide Number Placeholder 2"/>
          <p:cNvSpPr>
            <a:spLocks noGrp="1"/>
          </p:cNvSpPr>
          <p:nvPr>
            <p:ph type="sldNum" sz="quarter" idx="4"/>
          </p:nvPr>
        </p:nvSpPr>
        <p:spPr>
          <a:xfrm>
            <a:off x="8485632" y="4933950"/>
            <a:ext cx="395942" cy="123111"/>
          </a:xfrm>
        </p:spPr>
        <p:txBody>
          <a:bodyPr/>
          <a:lstStyle/>
          <a:p>
            <a:r>
              <a:rPr lang="en-US" dirty="0" smtClean="0"/>
              <a:t>Page </a:t>
            </a:r>
            <a:fld id="{B9AB1BC5-8244-4997-9202-6D7E7DEA20BF}" type="slidenum">
              <a:rPr lang="en-US" smtClean="0"/>
              <a:pPr/>
              <a:t>34</a:t>
            </a:fld>
            <a:endParaRPr lang="en-US" dirty="0"/>
          </a:p>
        </p:txBody>
      </p:sp>
      <p:sp>
        <p:nvSpPr>
          <p:cNvPr id="10" name="Content Placeholder 9"/>
          <p:cNvSpPr>
            <a:spLocks noGrp="1"/>
          </p:cNvSpPr>
          <p:nvPr>
            <p:ph sz="quarter" idx="12"/>
          </p:nvPr>
        </p:nvSpPr>
        <p:spPr/>
        <p:txBody>
          <a:bodyPr/>
          <a:lstStyle/>
          <a:p>
            <a:r>
              <a:rPr lang="en-US" dirty="0" smtClean="0"/>
              <a:t>Survey says…</a:t>
            </a:r>
            <a:endParaRPr lang="en-US" dirty="0"/>
          </a:p>
        </p:txBody>
      </p:sp>
      <p:grpSp>
        <p:nvGrpSpPr>
          <p:cNvPr id="4" name="Group 32"/>
          <p:cNvGrpSpPr/>
          <p:nvPr/>
        </p:nvGrpSpPr>
        <p:grpSpPr>
          <a:xfrm>
            <a:off x="3162300" y="666750"/>
            <a:ext cx="2819400" cy="4118225"/>
            <a:chOff x="3200400" y="666750"/>
            <a:chExt cx="3390900" cy="4953000"/>
          </a:xfrm>
        </p:grpSpPr>
        <p:sp>
          <p:nvSpPr>
            <p:cNvPr id="15" name="Rounded Rectangle 14"/>
            <p:cNvSpPr/>
            <p:nvPr/>
          </p:nvSpPr>
          <p:spPr>
            <a:xfrm>
              <a:off x="5067300" y="5086350"/>
              <a:ext cx="1447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WF Processed </a:t>
              </a:r>
              <a:r>
                <a:rPr lang="en-US" sz="1200" b="1" dirty="0" err="1" smtClean="0"/>
                <a:t>eDocs</a:t>
              </a:r>
              <a:endParaRPr lang="en-US" sz="1200" b="1" dirty="0"/>
            </a:p>
          </p:txBody>
        </p:sp>
        <p:sp>
          <p:nvSpPr>
            <p:cNvPr id="11" name="Rounded Rectangle 10"/>
            <p:cNvSpPr/>
            <p:nvPr/>
          </p:nvSpPr>
          <p:spPr>
            <a:xfrm>
              <a:off x="4171950" y="666750"/>
              <a:ext cx="1447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WF Collected </a:t>
              </a:r>
              <a:r>
                <a:rPr lang="en-US" sz="1200" b="1" dirty="0" err="1" smtClean="0"/>
                <a:t>eDocs</a:t>
              </a:r>
              <a:endParaRPr lang="en-US" sz="1200" b="1" dirty="0"/>
            </a:p>
          </p:txBody>
        </p:sp>
        <p:sp>
          <p:nvSpPr>
            <p:cNvPr id="12" name="Rounded Rectangle 11"/>
            <p:cNvSpPr/>
            <p:nvPr/>
          </p:nvSpPr>
          <p:spPr>
            <a:xfrm>
              <a:off x="3276600" y="2800350"/>
              <a:ext cx="1447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WF Forked Email</a:t>
              </a:r>
              <a:endParaRPr lang="en-US" sz="1200" b="1" dirty="0"/>
            </a:p>
          </p:txBody>
        </p:sp>
        <p:sp>
          <p:nvSpPr>
            <p:cNvPr id="13" name="Rounded Rectangle 12"/>
            <p:cNvSpPr/>
            <p:nvPr/>
          </p:nvSpPr>
          <p:spPr>
            <a:xfrm>
              <a:off x="5067300" y="2800350"/>
              <a:ext cx="1447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WF Forked </a:t>
              </a:r>
              <a:r>
                <a:rPr lang="en-US" sz="1200" b="1" dirty="0" err="1" smtClean="0"/>
                <a:t>eDocs</a:t>
              </a:r>
              <a:endParaRPr lang="en-US" sz="1200" b="1" dirty="0"/>
            </a:p>
          </p:txBody>
        </p:sp>
        <p:sp>
          <p:nvSpPr>
            <p:cNvPr id="14" name="Rounded Rectangle 13"/>
            <p:cNvSpPr/>
            <p:nvPr/>
          </p:nvSpPr>
          <p:spPr>
            <a:xfrm>
              <a:off x="3276600" y="5086350"/>
              <a:ext cx="1447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WF Processed Email</a:t>
              </a:r>
              <a:endParaRPr lang="en-US" sz="1200" b="1" dirty="0"/>
            </a:p>
          </p:txBody>
        </p:sp>
        <p:sp>
          <p:nvSpPr>
            <p:cNvPr id="16" name="Oval 15"/>
            <p:cNvSpPr/>
            <p:nvPr/>
          </p:nvSpPr>
          <p:spPr>
            <a:xfrm>
              <a:off x="4095750" y="1657350"/>
              <a:ext cx="1600200" cy="685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b="1" dirty="0" smtClean="0"/>
                <a:t>Fork email from </a:t>
              </a:r>
              <a:r>
                <a:rPr lang="en-US" sz="1200" b="1" dirty="0" err="1" smtClean="0"/>
                <a:t>eDocs</a:t>
              </a:r>
              <a:endParaRPr lang="en-US" sz="1200" b="1" dirty="0"/>
            </a:p>
          </p:txBody>
        </p:sp>
        <p:sp>
          <p:nvSpPr>
            <p:cNvPr id="17" name="Oval 16"/>
            <p:cNvSpPr/>
            <p:nvPr/>
          </p:nvSpPr>
          <p:spPr>
            <a:xfrm>
              <a:off x="3200400" y="3867150"/>
              <a:ext cx="1600200" cy="685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b="1" dirty="0" smtClean="0"/>
                <a:t>Process Email</a:t>
              </a:r>
              <a:endParaRPr lang="en-US" sz="1200" b="1" dirty="0"/>
            </a:p>
          </p:txBody>
        </p:sp>
        <p:sp>
          <p:nvSpPr>
            <p:cNvPr id="18" name="Oval 17"/>
            <p:cNvSpPr/>
            <p:nvPr/>
          </p:nvSpPr>
          <p:spPr>
            <a:xfrm>
              <a:off x="4991100" y="3867150"/>
              <a:ext cx="1600200" cy="685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b="1" dirty="0" smtClean="0"/>
                <a:t>Process </a:t>
              </a:r>
              <a:r>
                <a:rPr lang="en-US" sz="1200" b="1" dirty="0" err="1" smtClean="0"/>
                <a:t>eDocs</a:t>
              </a:r>
              <a:endParaRPr lang="en-US" sz="1200" b="1" dirty="0"/>
            </a:p>
          </p:txBody>
        </p:sp>
        <p:cxnSp>
          <p:nvCxnSpPr>
            <p:cNvPr id="20" name="Straight Arrow Connector 19"/>
            <p:cNvCxnSpPr>
              <a:stCxn id="11" idx="2"/>
              <a:endCxn id="16" idx="0"/>
            </p:cNvCxnSpPr>
            <p:nvPr/>
          </p:nvCxnSpPr>
          <p:spPr>
            <a:xfrm>
              <a:off x="4895850" y="1200150"/>
              <a:ext cx="0" cy="457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6" idx="4"/>
              <a:endCxn id="12" idx="0"/>
            </p:cNvCxnSpPr>
            <p:nvPr/>
          </p:nvCxnSpPr>
          <p:spPr>
            <a:xfrm flipH="1">
              <a:off x="4000500" y="2343150"/>
              <a:ext cx="895350" cy="457200"/>
            </a:xfrm>
            <a:prstGeom prst="straightConnector1">
              <a:avLst/>
            </a:prstGeom>
            <a:ln w="38100">
              <a:prstDash val="dash"/>
              <a:tailEnd type="arrow"/>
            </a:ln>
          </p:spPr>
          <p:style>
            <a:lnRef idx="1">
              <a:schemeClr val="accent5"/>
            </a:lnRef>
            <a:fillRef idx="0">
              <a:schemeClr val="accent5"/>
            </a:fillRef>
            <a:effectRef idx="0">
              <a:schemeClr val="accent5"/>
            </a:effectRef>
            <a:fontRef idx="minor">
              <a:schemeClr val="tx1"/>
            </a:fontRef>
          </p:style>
        </p:cxnSp>
        <p:cxnSp>
          <p:nvCxnSpPr>
            <p:cNvPr id="24" name="Straight Arrow Connector 23"/>
            <p:cNvCxnSpPr>
              <a:stCxn id="16" idx="4"/>
              <a:endCxn id="13" idx="0"/>
            </p:cNvCxnSpPr>
            <p:nvPr/>
          </p:nvCxnSpPr>
          <p:spPr>
            <a:xfrm>
              <a:off x="4895850" y="2343150"/>
              <a:ext cx="895350" cy="457200"/>
            </a:xfrm>
            <a:prstGeom prst="straightConnector1">
              <a:avLst/>
            </a:prstGeom>
            <a:ln w="38100">
              <a:prstDash val="dash"/>
              <a:tailEnd type="arrow"/>
            </a:ln>
          </p:spPr>
          <p:style>
            <a:lnRef idx="1">
              <a:schemeClr val="dk1"/>
            </a:lnRef>
            <a:fillRef idx="0">
              <a:schemeClr val="dk1"/>
            </a:fillRef>
            <a:effectRef idx="0">
              <a:schemeClr val="dk1"/>
            </a:effectRef>
            <a:fontRef idx="minor">
              <a:schemeClr val="tx1"/>
            </a:fontRef>
          </p:style>
        </p:cxnSp>
        <p:cxnSp>
          <p:nvCxnSpPr>
            <p:cNvPr id="26" name="Straight Arrow Connector 25"/>
            <p:cNvCxnSpPr>
              <a:stCxn id="12" idx="2"/>
              <a:endCxn id="17" idx="0"/>
            </p:cNvCxnSpPr>
            <p:nvPr/>
          </p:nvCxnSpPr>
          <p:spPr>
            <a:xfrm>
              <a:off x="4000500" y="3333750"/>
              <a:ext cx="0" cy="533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3" idx="2"/>
              <a:endCxn id="18" idx="0"/>
            </p:cNvCxnSpPr>
            <p:nvPr/>
          </p:nvCxnSpPr>
          <p:spPr>
            <a:xfrm>
              <a:off x="5791200" y="3333750"/>
              <a:ext cx="0" cy="533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7" idx="4"/>
              <a:endCxn id="14" idx="0"/>
            </p:cNvCxnSpPr>
            <p:nvPr/>
          </p:nvCxnSpPr>
          <p:spPr>
            <a:xfrm>
              <a:off x="4000500" y="4552950"/>
              <a:ext cx="0" cy="533400"/>
            </a:xfrm>
            <a:prstGeom prst="straightConnector1">
              <a:avLst/>
            </a:prstGeom>
            <a:ln w="38100">
              <a:solidFill>
                <a:srgbClr val="00B0F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8" idx="4"/>
              <a:endCxn id="15" idx="0"/>
            </p:cNvCxnSpPr>
            <p:nvPr/>
          </p:nvCxnSpPr>
          <p:spPr>
            <a:xfrm>
              <a:off x="5791200" y="4552950"/>
              <a:ext cx="0" cy="533400"/>
            </a:xfrm>
            <a:prstGeom prst="straightConnector1">
              <a:avLst/>
            </a:prstGeom>
            <a:ln w="38100">
              <a:solidFill>
                <a:srgbClr val="00B0F0"/>
              </a:solidFill>
              <a:prstDash val="dash"/>
              <a:tailEnd type="arrow"/>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2019300" y="1047750"/>
            <a:ext cx="5105400" cy="3352800"/>
            <a:chOff x="1981200" y="971550"/>
            <a:chExt cx="5105400" cy="3352800"/>
          </a:xfrm>
          <a:effectLst>
            <a:outerShdw blurRad="50800" dist="38100" dir="2700000" algn="tl" rotWithShape="0">
              <a:prstClr val="black">
                <a:alpha val="40000"/>
              </a:prstClr>
            </a:outerShdw>
          </a:effectLst>
        </p:grpSpPr>
        <p:cxnSp>
          <p:nvCxnSpPr>
            <p:cNvPr id="23" name="Straight Connector 22"/>
            <p:cNvCxnSpPr/>
            <p:nvPr/>
          </p:nvCxnSpPr>
          <p:spPr>
            <a:xfrm>
              <a:off x="1981200" y="971550"/>
              <a:ext cx="5105400" cy="3352800"/>
            </a:xfrm>
            <a:prstGeom prst="line">
              <a:avLst/>
            </a:prstGeom>
            <a:ln w="101600">
              <a:solidFill>
                <a:srgbClr val="FF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981200" y="971550"/>
              <a:ext cx="5105400" cy="3352800"/>
            </a:xfrm>
            <a:prstGeom prst="line">
              <a:avLst/>
            </a:prstGeom>
            <a:ln w="101600">
              <a:solidFill>
                <a:srgbClr val="FF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1981200" y="971550"/>
              <a:ext cx="5105400" cy="3352800"/>
            </a:xfrm>
            <a:prstGeom prst="rect">
              <a:avLst/>
            </a:prstGeom>
            <a:noFill/>
            <a:ln w="101600">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err="1" smtClean="0"/>
              <a:t>EnCase</a:t>
            </a:r>
            <a:r>
              <a:rPr lang="en-US" dirty="0" smtClean="0"/>
              <a:t> </a:t>
            </a:r>
            <a:r>
              <a:rPr lang="en-US" dirty="0" err="1" smtClean="0"/>
              <a:t>eDiscovery</a:t>
            </a:r>
            <a:r>
              <a:rPr lang="en-US" dirty="0" smtClean="0"/>
              <a:t> Workflow Hands-On</a:t>
            </a:r>
          </a:p>
        </p:txBody>
      </p:sp>
      <p:sp>
        <p:nvSpPr>
          <p:cNvPr id="3" name="Slide Number Placeholder 2"/>
          <p:cNvSpPr>
            <a:spLocks noGrp="1"/>
          </p:cNvSpPr>
          <p:nvPr>
            <p:ph type="sldNum" sz="quarter" idx="4"/>
          </p:nvPr>
        </p:nvSpPr>
        <p:spPr/>
        <p:txBody>
          <a:bodyPr/>
          <a:lstStyle/>
          <a:p>
            <a:r>
              <a:rPr lang="en-US" smtClean="0"/>
              <a:t>Page </a:t>
            </a:r>
            <a:fld id="{B9AB1BC5-8244-4997-9202-6D7E7DEA20BF}" type="slidenum">
              <a:rPr lang="en-US" smtClean="0"/>
              <a:pPr/>
              <a:t>35</a:t>
            </a:fld>
            <a:endParaRPr lang="en-US" dirty="0"/>
          </a:p>
        </p:txBody>
      </p:sp>
      <p:sp>
        <p:nvSpPr>
          <p:cNvPr id="4" name="Content Placeholder 3"/>
          <p:cNvSpPr>
            <a:spLocks noGrp="1"/>
          </p:cNvSpPr>
          <p:nvPr>
            <p:ph sz="quarter" idx="12"/>
          </p:nvPr>
        </p:nvSpPr>
        <p:spPr/>
        <p:txBody>
          <a:bodyPr/>
          <a:lstStyle/>
          <a:p>
            <a:endParaRPr lang="en-US"/>
          </a:p>
        </p:txBody>
      </p:sp>
      <p:pic>
        <p:nvPicPr>
          <p:cNvPr id="99330" name="Picture 2" descr="C:\Users\geoff\insync\geoff@lightboxtechnologies.com\All\Clients\NightOwl-John Deere\Testing Guide Fixed\Screenshots\Collect eDocs and Email through Output workflow-Ed.png"/>
          <p:cNvPicPr>
            <a:picLocks noChangeAspect="1" noChangeArrowheads="1"/>
          </p:cNvPicPr>
          <p:nvPr/>
        </p:nvPicPr>
        <p:blipFill>
          <a:blip r:embed="rId2" cstate="print"/>
          <a:srcRect/>
          <a:stretch>
            <a:fillRect/>
          </a:stretch>
        </p:blipFill>
        <p:spPr bwMode="auto">
          <a:xfrm>
            <a:off x="1942408" y="666750"/>
            <a:ext cx="5259184" cy="4161422"/>
          </a:xfrm>
          <a:prstGeom prst="rect">
            <a:avLst/>
          </a:prstGeom>
          <a:noFill/>
        </p:spPr>
      </p:pic>
      <p:grpSp>
        <p:nvGrpSpPr>
          <p:cNvPr id="6" name="Group 5"/>
          <p:cNvGrpSpPr/>
          <p:nvPr/>
        </p:nvGrpSpPr>
        <p:grpSpPr>
          <a:xfrm>
            <a:off x="609600" y="971550"/>
            <a:ext cx="533400" cy="457200"/>
            <a:chOff x="609600" y="971550"/>
            <a:chExt cx="533400" cy="457200"/>
          </a:xfrm>
        </p:grpSpPr>
        <p:sp>
          <p:nvSpPr>
            <p:cNvPr id="7" name="Rectangle 6"/>
            <p:cNvSpPr/>
            <p:nvPr/>
          </p:nvSpPr>
          <p:spPr>
            <a:xfrm>
              <a:off x="609600" y="971550"/>
              <a:ext cx="533400" cy="457200"/>
            </a:xfrm>
            <a:prstGeom prst="rect">
              <a:avLst/>
            </a:prstGeom>
            <a:solidFill>
              <a:srgbClr val="92D050"/>
            </a:solidFill>
            <a:ln>
              <a:solidFill>
                <a:srgbClr val="92D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7"/>
            <p:cNvGrpSpPr/>
            <p:nvPr/>
          </p:nvGrpSpPr>
          <p:grpSpPr>
            <a:xfrm>
              <a:off x="698072" y="1047750"/>
              <a:ext cx="368728" cy="304800"/>
              <a:chOff x="698072" y="1047750"/>
              <a:chExt cx="368728" cy="304800"/>
            </a:xfrm>
          </p:grpSpPr>
          <p:cxnSp>
            <p:nvCxnSpPr>
              <p:cNvPr id="9" name="Straight Connector 8"/>
              <p:cNvCxnSpPr/>
              <p:nvPr/>
            </p:nvCxnSpPr>
            <p:spPr>
              <a:xfrm rot="21360000">
                <a:off x="698072" y="1184810"/>
                <a:ext cx="152400" cy="16459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838200" y="1047750"/>
                <a:ext cx="228600" cy="3048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err="1" smtClean="0"/>
              <a:t>EnCase</a:t>
            </a:r>
            <a:r>
              <a:rPr lang="en-US" dirty="0" smtClean="0"/>
              <a:t> </a:t>
            </a:r>
            <a:r>
              <a:rPr lang="en-US" dirty="0" err="1" smtClean="0"/>
              <a:t>eDiscovery</a:t>
            </a:r>
            <a:r>
              <a:rPr lang="en-US" dirty="0" smtClean="0"/>
              <a:t> Workflow Hands-On</a:t>
            </a:r>
          </a:p>
        </p:txBody>
      </p:sp>
      <p:sp>
        <p:nvSpPr>
          <p:cNvPr id="3" name="Slide Number Placeholder 2"/>
          <p:cNvSpPr>
            <a:spLocks noGrp="1"/>
          </p:cNvSpPr>
          <p:nvPr>
            <p:ph type="sldNum" sz="quarter" idx="4"/>
          </p:nvPr>
        </p:nvSpPr>
        <p:spPr/>
        <p:txBody>
          <a:bodyPr/>
          <a:lstStyle/>
          <a:p>
            <a:r>
              <a:rPr lang="en-US" smtClean="0"/>
              <a:t>Page </a:t>
            </a:r>
            <a:fld id="{B9AB1BC5-8244-4997-9202-6D7E7DEA20BF}" type="slidenum">
              <a:rPr lang="en-US" smtClean="0"/>
              <a:pPr/>
              <a:t>36</a:t>
            </a:fld>
            <a:endParaRPr lang="en-US" dirty="0"/>
          </a:p>
        </p:txBody>
      </p:sp>
      <p:sp>
        <p:nvSpPr>
          <p:cNvPr id="4" name="Content Placeholder 3"/>
          <p:cNvSpPr>
            <a:spLocks noGrp="1"/>
          </p:cNvSpPr>
          <p:nvPr>
            <p:ph sz="quarter" idx="12"/>
          </p:nvPr>
        </p:nvSpPr>
        <p:spPr/>
        <p:txBody>
          <a:bodyPr/>
          <a:lstStyle/>
          <a:p>
            <a:endParaRPr lang="en-US"/>
          </a:p>
        </p:txBody>
      </p:sp>
      <p:pic>
        <p:nvPicPr>
          <p:cNvPr id="99330" name="Picture 2" descr="C:\Users\geoff\insync\geoff@lightboxtechnologies.com\All\Clients\NightOwl-John Deere\Testing Guide Fixed\Screenshots\Collect eDocs and Email through Output workflow-Ed.png"/>
          <p:cNvPicPr>
            <a:picLocks noChangeAspect="1" noChangeArrowheads="1"/>
          </p:cNvPicPr>
          <p:nvPr/>
        </p:nvPicPr>
        <p:blipFill>
          <a:blip r:embed="rId2" cstate="print"/>
          <a:srcRect/>
          <a:stretch>
            <a:fillRect/>
          </a:stretch>
        </p:blipFill>
        <p:spPr bwMode="auto">
          <a:xfrm>
            <a:off x="1942978" y="666750"/>
            <a:ext cx="5258045" cy="4160520"/>
          </a:xfrm>
          <a:prstGeom prst="rect">
            <a:avLst/>
          </a:prstGeom>
          <a:noFill/>
        </p:spPr>
      </p:pic>
      <p:cxnSp>
        <p:nvCxnSpPr>
          <p:cNvPr id="7" name="Curved Connector 6"/>
          <p:cNvCxnSpPr/>
          <p:nvPr/>
        </p:nvCxnSpPr>
        <p:spPr>
          <a:xfrm flipV="1">
            <a:off x="4191000" y="1472864"/>
            <a:ext cx="1315455" cy="870286"/>
          </a:xfrm>
          <a:prstGeom prst="curvedConnector3">
            <a:avLst>
              <a:gd name="adj1" fmla="val 50000"/>
            </a:avLst>
          </a:prstGeom>
          <a:ln w="28575">
            <a:solidFill>
              <a:srgbClr val="FFC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679022" y="1479760"/>
            <a:ext cx="762000" cy="338554"/>
          </a:xfrm>
          <a:custGeom>
            <a:avLst/>
            <a:gdLst>
              <a:gd name="connsiteX0" fmla="*/ 0 w 2514600"/>
              <a:gd name="connsiteY0" fmla="*/ 0 h 338554"/>
              <a:gd name="connsiteX1" fmla="*/ 2514600 w 2514600"/>
              <a:gd name="connsiteY1" fmla="*/ 0 h 338554"/>
              <a:gd name="connsiteX2" fmla="*/ 2514600 w 2514600"/>
              <a:gd name="connsiteY2" fmla="*/ 338554 h 338554"/>
              <a:gd name="connsiteX3" fmla="*/ 0 w 2514600"/>
              <a:gd name="connsiteY3" fmla="*/ 338554 h 338554"/>
              <a:gd name="connsiteX4" fmla="*/ 0 w 2514600"/>
              <a:gd name="connsiteY4" fmla="*/ 0 h 33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338554">
                <a:moveTo>
                  <a:pt x="0" y="0"/>
                </a:moveTo>
                <a:lnTo>
                  <a:pt x="2514600" y="0"/>
                </a:lnTo>
                <a:lnTo>
                  <a:pt x="2514600" y="338554"/>
                </a:lnTo>
                <a:lnTo>
                  <a:pt x="0" y="338554"/>
                </a:lnTo>
                <a:lnTo>
                  <a:pt x="0" y="0"/>
                </a:lnTo>
                <a:close/>
              </a:path>
            </a:pathLst>
          </a:custGeom>
          <a:noFill/>
        </p:spPr>
        <p:txBody>
          <a:bodyPr wrap="square" rtlCol="0">
            <a:spAutoFit/>
          </a:bodyPr>
          <a:lstStyle/>
          <a:p>
            <a:pPr algn="ctr"/>
            <a:r>
              <a:rPr lang="en-US" sz="1600" b="1" dirty="0" smtClean="0">
                <a:solidFill>
                  <a:srgbClr val="FF0000"/>
                </a:solidFill>
              </a:rPr>
              <a:t>Magic</a:t>
            </a:r>
          </a:p>
        </p:txBody>
      </p:sp>
      <p:grpSp>
        <p:nvGrpSpPr>
          <p:cNvPr id="8" name="Group 7"/>
          <p:cNvGrpSpPr/>
          <p:nvPr/>
        </p:nvGrpSpPr>
        <p:grpSpPr>
          <a:xfrm>
            <a:off x="609600" y="971550"/>
            <a:ext cx="533400" cy="457200"/>
            <a:chOff x="609600" y="971550"/>
            <a:chExt cx="533400" cy="457200"/>
          </a:xfrm>
        </p:grpSpPr>
        <p:sp>
          <p:nvSpPr>
            <p:cNvPr id="9" name="Rectangle 8"/>
            <p:cNvSpPr/>
            <p:nvPr/>
          </p:nvSpPr>
          <p:spPr>
            <a:xfrm>
              <a:off x="609600" y="971550"/>
              <a:ext cx="533400" cy="457200"/>
            </a:xfrm>
            <a:prstGeom prst="rect">
              <a:avLst/>
            </a:prstGeom>
            <a:solidFill>
              <a:srgbClr val="92D050"/>
            </a:solidFill>
            <a:ln>
              <a:solidFill>
                <a:srgbClr val="92D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17"/>
            <p:cNvGrpSpPr/>
            <p:nvPr/>
          </p:nvGrpSpPr>
          <p:grpSpPr>
            <a:xfrm>
              <a:off x="698072" y="1047750"/>
              <a:ext cx="368728" cy="304800"/>
              <a:chOff x="698072" y="1047750"/>
              <a:chExt cx="368728" cy="304800"/>
            </a:xfrm>
          </p:grpSpPr>
          <p:cxnSp>
            <p:nvCxnSpPr>
              <p:cNvPr id="12" name="Straight Connector 11"/>
              <p:cNvCxnSpPr/>
              <p:nvPr/>
            </p:nvCxnSpPr>
            <p:spPr>
              <a:xfrm rot="21360000">
                <a:off x="698072" y="1184810"/>
                <a:ext cx="152400" cy="16459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838200" y="1047750"/>
                <a:ext cx="228600" cy="3048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err="1" smtClean="0"/>
              <a:t>EnCase</a:t>
            </a:r>
            <a:r>
              <a:rPr lang="en-US" dirty="0" smtClean="0"/>
              <a:t> </a:t>
            </a:r>
            <a:r>
              <a:rPr lang="en-US" dirty="0" err="1" smtClean="0"/>
              <a:t>eDiscovery</a:t>
            </a:r>
            <a:r>
              <a:rPr lang="en-US" dirty="0" smtClean="0"/>
              <a:t> Workflow Hands-On</a:t>
            </a:r>
          </a:p>
        </p:txBody>
      </p:sp>
      <p:sp>
        <p:nvSpPr>
          <p:cNvPr id="3" name="Slide Number Placeholder 2"/>
          <p:cNvSpPr>
            <a:spLocks noGrp="1"/>
          </p:cNvSpPr>
          <p:nvPr>
            <p:ph type="sldNum" sz="quarter" idx="4"/>
          </p:nvPr>
        </p:nvSpPr>
        <p:spPr/>
        <p:txBody>
          <a:bodyPr/>
          <a:lstStyle/>
          <a:p>
            <a:r>
              <a:rPr lang="en-US" smtClean="0"/>
              <a:t>Page </a:t>
            </a:r>
            <a:fld id="{B9AB1BC5-8244-4997-9202-6D7E7DEA20BF}" type="slidenum">
              <a:rPr lang="en-US" smtClean="0"/>
              <a:pPr/>
              <a:t>37</a:t>
            </a:fld>
            <a:endParaRPr lang="en-US" dirty="0"/>
          </a:p>
        </p:txBody>
      </p:sp>
      <p:sp>
        <p:nvSpPr>
          <p:cNvPr id="4" name="Content Placeholder 3"/>
          <p:cNvSpPr>
            <a:spLocks noGrp="1"/>
          </p:cNvSpPr>
          <p:nvPr>
            <p:ph sz="quarter" idx="12"/>
          </p:nvPr>
        </p:nvSpPr>
        <p:spPr/>
        <p:txBody>
          <a:bodyPr/>
          <a:lstStyle/>
          <a:p>
            <a:endParaRPr lang="en-US"/>
          </a:p>
        </p:txBody>
      </p:sp>
      <p:pic>
        <p:nvPicPr>
          <p:cNvPr id="97282" name="Picture 2" descr="C:\Users\geoff\insync\geoff@lightboxtechnologies.com\All\Clients\NightOwl-John Deere\Testing Guide Fixed\Screenshots\workflow view 02-Ed.png"/>
          <p:cNvPicPr>
            <a:picLocks noChangeAspect="1" noChangeArrowheads="1"/>
          </p:cNvPicPr>
          <p:nvPr/>
        </p:nvPicPr>
        <p:blipFill>
          <a:blip r:embed="rId2" cstate="print"/>
          <a:srcRect/>
          <a:stretch>
            <a:fillRect/>
          </a:stretch>
        </p:blipFill>
        <p:spPr bwMode="auto">
          <a:xfrm>
            <a:off x="114300" y="1352550"/>
            <a:ext cx="8915400" cy="1690624"/>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err="1" smtClean="0"/>
              <a:t>EnCase</a:t>
            </a:r>
            <a:r>
              <a:rPr lang="en-US" dirty="0" smtClean="0"/>
              <a:t> </a:t>
            </a:r>
            <a:r>
              <a:rPr lang="en-US" dirty="0" err="1" smtClean="0"/>
              <a:t>eDiscovery</a:t>
            </a:r>
            <a:r>
              <a:rPr lang="en-US" dirty="0" smtClean="0"/>
              <a:t> Workflow Hands-On</a:t>
            </a:r>
          </a:p>
        </p:txBody>
      </p:sp>
      <p:sp>
        <p:nvSpPr>
          <p:cNvPr id="3" name="Slide Number Placeholder 2"/>
          <p:cNvSpPr>
            <a:spLocks noGrp="1"/>
          </p:cNvSpPr>
          <p:nvPr>
            <p:ph type="sldNum" sz="quarter" idx="4"/>
          </p:nvPr>
        </p:nvSpPr>
        <p:spPr/>
        <p:txBody>
          <a:bodyPr/>
          <a:lstStyle/>
          <a:p>
            <a:r>
              <a:rPr lang="en-US" smtClean="0"/>
              <a:t>Page </a:t>
            </a:r>
            <a:fld id="{B9AB1BC5-8244-4997-9202-6D7E7DEA20BF}" type="slidenum">
              <a:rPr lang="en-US" smtClean="0"/>
              <a:pPr/>
              <a:t>38</a:t>
            </a:fld>
            <a:endParaRPr lang="en-US" dirty="0"/>
          </a:p>
        </p:txBody>
      </p:sp>
      <p:sp>
        <p:nvSpPr>
          <p:cNvPr id="4" name="Content Placeholder 3"/>
          <p:cNvSpPr>
            <a:spLocks noGrp="1"/>
          </p:cNvSpPr>
          <p:nvPr>
            <p:ph sz="quarter" idx="12"/>
          </p:nvPr>
        </p:nvSpPr>
        <p:spPr/>
        <p:txBody>
          <a:bodyPr/>
          <a:lstStyle/>
          <a:p>
            <a:endParaRPr lang="en-US"/>
          </a:p>
        </p:txBody>
      </p:sp>
      <p:pic>
        <p:nvPicPr>
          <p:cNvPr id="98306" name="Picture 2" descr="C:\Users\geoff\insync\geoff@lightboxtechnologies.com\All\Clients\NightOwl-John Deere\Testing Guide Fixed\Screenshots\workflow forked email data set with extract-Ed.png"/>
          <p:cNvPicPr>
            <a:picLocks noChangeAspect="1" noChangeArrowheads="1"/>
          </p:cNvPicPr>
          <p:nvPr/>
        </p:nvPicPr>
        <p:blipFill>
          <a:blip r:embed="rId2" cstate="print"/>
          <a:srcRect/>
          <a:stretch>
            <a:fillRect/>
          </a:stretch>
        </p:blipFill>
        <p:spPr bwMode="auto">
          <a:xfrm>
            <a:off x="1200755" y="666750"/>
            <a:ext cx="6742490" cy="4160520"/>
          </a:xfrm>
          <a:prstGeom prst="rect">
            <a:avLst/>
          </a:prstGeom>
          <a:noFill/>
        </p:spPr>
      </p:pic>
      <p:sp>
        <p:nvSpPr>
          <p:cNvPr id="6" name="Oval 5"/>
          <p:cNvSpPr/>
          <p:nvPr/>
        </p:nvSpPr>
        <p:spPr>
          <a:xfrm>
            <a:off x="3316355" y="3005097"/>
            <a:ext cx="762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2"/>
          </p:nvPr>
        </p:nvSpPr>
        <p:spPr/>
        <p:txBody>
          <a:bodyPr>
            <a:normAutofit/>
          </a:bodyPr>
          <a:lstStyle/>
          <a:p>
            <a:pPr marL="285750" indent="-285750">
              <a:buFont typeface="Arial" panose="020B0604020202020204" pitchFamily="34" charset="0"/>
              <a:buChar char="•"/>
            </a:pPr>
            <a:r>
              <a:rPr lang="en-US" sz="2400" dirty="0" smtClean="0"/>
              <a:t>External </a:t>
            </a:r>
            <a:r>
              <a:rPr lang="en-US" sz="2400" dirty="0" err="1" smtClean="0"/>
              <a:t>EnScript</a:t>
            </a:r>
            <a:r>
              <a:rPr lang="en-US" sz="2400" dirty="0" smtClean="0"/>
              <a:t>, not a part of </a:t>
            </a:r>
            <a:r>
              <a:rPr lang="en-US" sz="2400" dirty="0" err="1" smtClean="0"/>
              <a:t>EnCase</a:t>
            </a:r>
            <a:r>
              <a:rPr lang="en-US" sz="2400" dirty="0" smtClean="0"/>
              <a:t> </a:t>
            </a:r>
            <a:r>
              <a:rPr lang="en-US" sz="2400" dirty="0" err="1" smtClean="0"/>
              <a:t>eDiscovery</a:t>
            </a:r>
            <a:endParaRPr lang="en-US" sz="2400" dirty="0" smtClean="0"/>
          </a:p>
          <a:p>
            <a:pPr marL="285750" indent="-285750">
              <a:buFont typeface="Arial" panose="020B0604020202020204" pitchFamily="34" charset="0"/>
              <a:buChar char="•"/>
            </a:pPr>
            <a:r>
              <a:rPr lang="en-US" sz="2400" dirty="0" smtClean="0"/>
              <a:t>Uses known formulas to determine sample size</a:t>
            </a:r>
          </a:p>
          <a:p>
            <a:pPr marL="285750" indent="-285750">
              <a:buFont typeface="Arial" panose="020B0604020202020204" pitchFamily="34" charset="0"/>
              <a:buChar char="•"/>
            </a:pPr>
            <a:r>
              <a:rPr lang="en-US" sz="2400" dirty="0" smtClean="0"/>
              <a:t>Preferred input is L01's created by </a:t>
            </a:r>
            <a:r>
              <a:rPr lang="en-US" sz="2400" dirty="0" err="1" smtClean="0"/>
              <a:t>EnCase</a:t>
            </a:r>
            <a:r>
              <a:rPr lang="en-US" sz="2400" dirty="0" smtClean="0"/>
              <a:t> </a:t>
            </a:r>
            <a:r>
              <a:rPr lang="en-US" sz="2400" dirty="0" err="1" smtClean="0"/>
              <a:t>eDiscovery</a:t>
            </a:r>
            <a:endParaRPr lang="en-US" sz="2400" dirty="0" smtClean="0"/>
          </a:p>
          <a:p>
            <a:pPr marL="285750" indent="-285750">
              <a:buFont typeface="Arial" panose="020B0604020202020204" pitchFamily="34" charset="0"/>
              <a:buChar char="•"/>
            </a:pPr>
            <a:r>
              <a:rPr lang="en-US" sz="2400" dirty="0" smtClean="0"/>
              <a:t>Auto-detects the L01 type - Entries </a:t>
            </a:r>
            <a:r>
              <a:rPr lang="en-US" sz="2400" dirty="0" err="1" smtClean="0"/>
              <a:t>vs</a:t>
            </a:r>
            <a:r>
              <a:rPr lang="en-US" sz="2400" dirty="0" smtClean="0"/>
              <a:t> Records/Email</a:t>
            </a:r>
          </a:p>
          <a:p>
            <a:pPr marL="285750" indent="-285750">
              <a:buFont typeface="Arial" panose="020B0604020202020204" pitchFamily="34" charset="0"/>
              <a:buChar char="•"/>
            </a:pPr>
            <a:r>
              <a:rPr lang="en-US" sz="2400" dirty="0" smtClean="0"/>
              <a:t>Creates a random sample across all of the L01's and outputs items to new sample L01's (“*.SAMPLES.L01”)</a:t>
            </a:r>
          </a:p>
        </p:txBody>
      </p:sp>
      <p:sp>
        <p:nvSpPr>
          <p:cNvPr id="6" name="Title 1"/>
          <p:cNvSpPr txBox="1">
            <a:spLocks/>
          </p:cNvSpPr>
          <p:nvPr/>
        </p:nvSpPr>
        <p:spPr>
          <a:xfrm>
            <a:off x="274320" y="109728"/>
            <a:ext cx="5486400" cy="338328"/>
          </a:xfrm>
          <a:prstGeom prst="rect">
            <a:avLst/>
          </a:prstGeom>
        </p:spPr>
        <p:txBody>
          <a:bodyPr vert="horz" wrap="square" lIns="0" tIns="0" rIns="0" bIns="0" rtlCol="0" anchor="t" anchorCtr="0">
            <a:normAutofit/>
          </a:bodyPr>
          <a:lstStyle>
            <a:lvl1pPr algn="l" defTabSz="914400" rtl="0" eaLnBrk="1" latinLnBrk="0" hangingPunct="1">
              <a:spcBef>
                <a:spcPct val="0"/>
              </a:spcBef>
              <a:buNone/>
              <a:defRPr sz="2200" b="1" kern="1200">
                <a:solidFill>
                  <a:srgbClr val="004989"/>
                </a:solidFill>
                <a:latin typeface="Arial" pitchFamily="34" charset="0"/>
                <a:ea typeface="+mj-ea"/>
                <a:cs typeface="Arial" pitchFamily="34" charset="0"/>
              </a:defRPr>
            </a:lvl1pPr>
          </a:lstStyle>
          <a:p>
            <a:r>
              <a:rPr lang="en-US" dirty="0" smtClean="0">
                <a:solidFill>
                  <a:schemeClr val="bg1"/>
                </a:solidFill>
              </a:rPr>
              <a:t>Random Sampler </a:t>
            </a:r>
            <a:r>
              <a:rPr lang="en-US" dirty="0" err="1" smtClean="0">
                <a:solidFill>
                  <a:schemeClr val="bg1"/>
                </a:solidFill>
              </a:rPr>
              <a:t>EnScript</a:t>
            </a:r>
            <a:r>
              <a:rPr lang="en-US" dirty="0" smtClean="0">
                <a:solidFill>
                  <a:schemeClr val="bg1"/>
                </a:solidFill>
              </a:rPr>
              <a:t> Hands-On</a:t>
            </a:r>
            <a:endParaRPr lang="en-US" dirty="0">
              <a:solidFill>
                <a:schemeClr val="bg1"/>
              </a:solidFill>
            </a:endParaRPr>
          </a:p>
        </p:txBody>
      </p:sp>
    </p:spTree>
    <p:extLst>
      <p:ext uri="{BB962C8B-B14F-4D97-AF65-F5344CB8AC3E}">
        <p14:creationId xmlns="" xmlns:p14="http://schemas.microsoft.com/office/powerpoint/2010/main" val="12220126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normAutofit/>
          </a:bodyPr>
          <a:lstStyle/>
          <a:p>
            <a:pPr marL="342900" indent="-342900">
              <a:buFont typeface="Arial" pitchFamily="34" charset="0"/>
              <a:buChar char="•"/>
            </a:pPr>
            <a:r>
              <a:rPr lang="en-US" sz="2800" dirty="0" smtClean="0"/>
              <a:t>Let the downstream tools (processing, filtering, review) do the work.</a:t>
            </a:r>
          </a:p>
          <a:p>
            <a:pPr marL="342900" indent="-342900">
              <a:buFont typeface="Arial" pitchFamily="34" charset="0"/>
              <a:buChar char="•"/>
            </a:pPr>
            <a:r>
              <a:rPr lang="en-US" sz="2800" dirty="0" smtClean="0"/>
              <a:t>Sampling is still beneficial for all of these collection methods.</a:t>
            </a:r>
            <a:endParaRPr lang="en-US" sz="2800" dirty="0" smtClean="0">
              <a:solidFill>
                <a:schemeClr val="tx1"/>
              </a:solidFill>
            </a:endParaRPr>
          </a:p>
        </p:txBody>
      </p:sp>
      <p:sp>
        <p:nvSpPr>
          <p:cNvPr id="6" name="Title 5"/>
          <p:cNvSpPr>
            <a:spLocks noGrp="1"/>
          </p:cNvSpPr>
          <p:nvPr>
            <p:ph type="title"/>
          </p:nvPr>
        </p:nvSpPr>
        <p:spPr/>
        <p:txBody>
          <a:bodyPr/>
          <a:lstStyle/>
          <a:p>
            <a:r>
              <a:rPr lang="en-US" dirty="0" smtClean="0"/>
              <a:t>Full Disk Image | User-Created Data | Targeted</a:t>
            </a:r>
            <a:endParaRPr lang="en-US" dirty="0"/>
          </a:p>
        </p:txBody>
      </p:sp>
      <p:sp>
        <p:nvSpPr>
          <p:cNvPr id="4" name="Footer Placeholder 3"/>
          <p:cNvSpPr>
            <a:spLocks noGrp="1"/>
          </p:cNvSpPr>
          <p:nvPr>
            <p:ph type="ftr" sz="quarter" idx="11"/>
          </p:nvPr>
        </p:nvSpPr>
        <p:spPr/>
        <p:txBody>
          <a:bodyPr/>
          <a:lstStyle/>
          <a:p>
            <a:r>
              <a:rPr lang="en-US" dirty="0" smtClean="0"/>
              <a:t>How Much to Collect</a:t>
            </a:r>
            <a:endParaRPr lang="en-US" dirty="0"/>
          </a:p>
        </p:txBody>
      </p:sp>
      <p:sp>
        <p:nvSpPr>
          <p:cNvPr id="5" name="Slide Number Placeholder 4"/>
          <p:cNvSpPr>
            <a:spLocks noGrp="1"/>
          </p:cNvSpPr>
          <p:nvPr>
            <p:ph type="sldNum" sz="quarter" idx="4"/>
          </p:nvPr>
        </p:nvSpPr>
        <p:spPr/>
        <p:txBody>
          <a:bodyPr/>
          <a:lstStyle/>
          <a:p>
            <a:r>
              <a:rPr lang="en-US" smtClean="0"/>
              <a:t>Page </a:t>
            </a:r>
            <a:fld id="{B9AB1BC5-8244-4997-9202-6D7E7DEA20BF}" type="slidenum">
              <a:rPr lang="en-US" smtClean="0"/>
              <a:pPr/>
              <a:t>4</a:t>
            </a:fld>
            <a:endParaRPr lang="en-US" dirty="0"/>
          </a:p>
        </p:txBody>
      </p:sp>
    </p:spTree>
    <p:extLst>
      <p:ext uri="{BB962C8B-B14F-4D97-AF65-F5344CB8AC3E}">
        <p14:creationId xmlns="" xmlns:p14="http://schemas.microsoft.com/office/powerpoint/2010/main" val="41296875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2"/>
          </p:nvPr>
        </p:nvSpPr>
        <p:spPr/>
        <p:txBody>
          <a:bodyPr/>
          <a:lstStyle/>
          <a:p>
            <a:endParaRPr lang="en-US"/>
          </a:p>
        </p:txBody>
      </p:sp>
      <p:sp>
        <p:nvSpPr>
          <p:cNvPr id="6" name="Title 1"/>
          <p:cNvSpPr txBox="1">
            <a:spLocks/>
          </p:cNvSpPr>
          <p:nvPr/>
        </p:nvSpPr>
        <p:spPr>
          <a:xfrm>
            <a:off x="274320" y="109728"/>
            <a:ext cx="5486400" cy="338328"/>
          </a:xfrm>
          <a:prstGeom prst="rect">
            <a:avLst/>
          </a:prstGeom>
        </p:spPr>
        <p:txBody>
          <a:bodyPr vert="horz" wrap="square" lIns="0" tIns="0" rIns="0" bIns="0" rtlCol="0" anchor="t" anchorCtr="0">
            <a:normAutofit/>
          </a:bodyPr>
          <a:lstStyle>
            <a:lvl1pPr algn="l" defTabSz="914400" rtl="0" eaLnBrk="1" latinLnBrk="0" hangingPunct="1">
              <a:spcBef>
                <a:spcPct val="0"/>
              </a:spcBef>
              <a:buNone/>
              <a:defRPr sz="2200" b="1" kern="1200">
                <a:solidFill>
                  <a:srgbClr val="004989"/>
                </a:solidFill>
                <a:latin typeface="Arial" pitchFamily="34" charset="0"/>
                <a:ea typeface="+mj-ea"/>
                <a:cs typeface="Arial" pitchFamily="34" charset="0"/>
              </a:defRPr>
            </a:lvl1pPr>
          </a:lstStyle>
          <a:p>
            <a:r>
              <a:rPr lang="en-US" dirty="0" smtClean="0">
                <a:solidFill>
                  <a:schemeClr val="bg1"/>
                </a:solidFill>
              </a:rPr>
              <a:t>Random Sampler </a:t>
            </a:r>
            <a:r>
              <a:rPr lang="en-US" dirty="0" err="1" smtClean="0">
                <a:solidFill>
                  <a:schemeClr val="bg1"/>
                </a:solidFill>
              </a:rPr>
              <a:t>EnScript</a:t>
            </a:r>
            <a:r>
              <a:rPr lang="en-US" dirty="0" smtClean="0">
                <a:solidFill>
                  <a:schemeClr val="bg1"/>
                </a:solidFill>
              </a:rPr>
              <a:t> Hands-On</a:t>
            </a:r>
            <a:endParaRPr lang="en-US" dirty="0">
              <a:solidFill>
                <a:schemeClr val="bg1"/>
              </a:solidFill>
            </a:endParaRPr>
          </a:p>
        </p:txBody>
      </p:sp>
      <p:pic>
        <p:nvPicPr>
          <p:cNvPr id="3074" name="Picture 2"/>
          <p:cNvPicPr>
            <a:picLocks noChangeAspect="1" noChangeArrowheads="1"/>
          </p:cNvPicPr>
          <p:nvPr/>
        </p:nvPicPr>
        <p:blipFill>
          <a:blip r:embed="rId3" cstate="print"/>
          <a:srcRect/>
          <a:stretch>
            <a:fillRect/>
          </a:stretch>
        </p:blipFill>
        <p:spPr bwMode="auto">
          <a:xfrm>
            <a:off x="2150713" y="666750"/>
            <a:ext cx="4842574" cy="4160520"/>
          </a:xfrm>
          <a:prstGeom prst="rect">
            <a:avLst/>
          </a:prstGeom>
          <a:noFill/>
          <a:ln w="9525">
            <a:noFill/>
            <a:miter lim="800000"/>
            <a:headEnd/>
            <a:tailEnd/>
          </a:ln>
        </p:spPr>
      </p:pic>
    </p:spTree>
    <p:extLst>
      <p:ext uri="{BB962C8B-B14F-4D97-AF65-F5344CB8AC3E}">
        <p14:creationId xmlns="" xmlns:p14="http://schemas.microsoft.com/office/powerpoint/2010/main" val="12220126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normAutofit/>
          </a:bodyPr>
          <a:lstStyle/>
          <a:p>
            <a:pPr marL="285750" indent="-285750">
              <a:buFont typeface="Arial" panose="020B0604020202020204" pitchFamily="34" charset="0"/>
              <a:buChar char="•"/>
            </a:pPr>
            <a:r>
              <a:rPr lang="en-US" sz="1800" dirty="0" smtClean="0"/>
              <a:t>Sampling can be performed directly in the review platform</a:t>
            </a:r>
          </a:p>
          <a:p>
            <a:pPr marL="285750" indent="-285750">
              <a:buFont typeface="Arial" panose="020B0604020202020204" pitchFamily="34" charset="0"/>
              <a:buChar char="•"/>
            </a:pPr>
            <a:r>
              <a:rPr lang="en-US" sz="1800" dirty="0" smtClean="0"/>
              <a:t>Robust reviewer and oversight capabilities</a:t>
            </a:r>
          </a:p>
          <a:p>
            <a:pPr marL="285750" indent="-285750">
              <a:buFont typeface="Arial" panose="020B0604020202020204" pitchFamily="34" charset="0"/>
              <a:buChar char="•"/>
            </a:pPr>
            <a:r>
              <a:rPr lang="en-US" sz="1800" dirty="0" smtClean="0"/>
              <a:t>Once the data is in the review platform, you don’t need to go back to </a:t>
            </a:r>
            <a:r>
              <a:rPr lang="en-US" sz="1800" dirty="0" err="1" smtClean="0"/>
              <a:t>EnCase</a:t>
            </a:r>
            <a:endParaRPr lang="en-US" sz="1800" dirty="0" smtClean="0"/>
          </a:p>
        </p:txBody>
      </p:sp>
      <p:sp>
        <p:nvSpPr>
          <p:cNvPr id="6" name="Content Placeholder 5"/>
          <p:cNvSpPr>
            <a:spLocks noGrp="1"/>
          </p:cNvSpPr>
          <p:nvPr>
            <p:ph sz="half" idx="2"/>
          </p:nvPr>
        </p:nvSpPr>
        <p:spPr/>
        <p:txBody>
          <a:bodyPr>
            <a:normAutofit/>
          </a:bodyPr>
          <a:lstStyle/>
          <a:p>
            <a:pPr marL="285750" indent="-285750">
              <a:buFont typeface="Arial" panose="020B0604020202020204" pitchFamily="34" charset="0"/>
              <a:buChar char="•"/>
            </a:pPr>
            <a:r>
              <a:rPr lang="en-US" sz="1800" dirty="0" smtClean="0"/>
              <a:t>Extra costs associated</a:t>
            </a:r>
          </a:p>
          <a:p>
            <a:pPr marL="285750" indent="-285750">
              <a:buFont typeface="Arial" panose="020B0604020202020204" pitchFamily="34" charset="0"/>
              <a:buChar char="•"/>
            </a:pPr>
            <a:r>
              <a:rPr lang="en-US" sz="1800" dirty="0" smtClean="0"/>
              <a:t>Split workflow requires moving data outside of </a:t>
            </a:r>
            <a:r>
              <a:rPr lang="en-US" sz="1800" dirty="0" err="1" smtClean="0"/>
              <a:t>EnCase</a:t>
            </a:r>
            <a:r>
              <a:rPr lang="en-US" sz="1800" dirty="0" smtClean="0"/>
              <a:t> and into review platform</a:t>
            </a:r>
          </a:p>
        </p:txBody>
      </p:sp>
      <p:sp>
        <p:nvSpPr>
          <p:cNvPr id="2" name="Footer Placeholder 1"/>
          <p:cNvSpPr>
            <a:spLocks noGrp="1"/>
          </p:cNvSpPr>
          <p:nvPr>
            <p:ph type="ftr" sz="quarter" idx="11"/>
          </p:nvPr>
        </p:nvSpPr>
        <p:spPr>
          <a:xfrm>
            <a:off x="274320" y="111305"/>
            <a:ext cx="5486400" cy="338554"/>
          </a:xfrm>
        </p:spPr>
        <p:txBody>
          <a:bodyPr/>
          <a:lstStyle/>
          <a:p>
            <a:r>
              <a:rPr lang="en-US" dirty="0" smtClean="0"/>
              <a:t>Using Review Platforms for Sampling</a:t>
            </a:r>
          </a:p>
        </p:txBody>
      </p:sp>
      <p:sp>
        <p:nvSpPr>
          <p:cNvPr id="3" name="Slide Number Placeholder 2"/>
          <p:cNvSpPr>
            <a:spLocks noGrp="1"/>
          </p:cNvSpPr>
          <p:nvPr>
            <p:ph type="sldNum" sz="quarter" idx="4"/>
          </p:nvPr>
        </p:nvSpPr>
        <p:spPr/>
        <p:txBody>
          <a:bodyPr/>
          <a:lstStyle/>
          <a:p>
            <a:r>
              <a:rPr lang="en-US" smtClean="0"/>
              <a:t>Page </a:t>
            </a:r>
            <a:fld id="{B9AB1BC5-8244-4997-9202-6D7E7DEA20BF}" type="slidenum">
              <a:rPr lang="en-US" smtClean="0"/>
              <a:pPr/>
              <a:t>41</a:t>
            </a:fld>
            <a:endParaRPr lang="en-US" dirty="0"/>
          </a:p>
        </p:txBody>
      </p:sp>
      <p:sp>
        <p:nvSpPr>
          <p:cNvPr id="12" name="Content Placeholder 3"/>
          <p:cNvSpPr txBox="1">
            <a:spLocks/>
          </p:cNvSpPr>
          <p:nvPr/>
        </p:nvSpPr>
        <p:spPr>
          <a:xfrm>
            <a:off x="564396" y="932688"/>
            <a:ext cx="3886200" cy="343662"/>
          </a:xfrm>
          <a:prstGeom prst="rect">
            <a:avLst/>
          </a:prstGeom>
        </p:spPr>
        <p:txBody>
          <a:bodyPr vert="horz" lIns="0" tIns="0" rIns="0" bIns="0" rtlCol="0">
            <a:normAutofit/>
          </a:bodyPr>
          <a:lstStyle/>
          <a:p>
            <a:pPr marL="69850" marR="0" lvl="0" indent="-69850" algn="l" defTabSz="914400" rtl="0" eaLnBrk="1" fontAlgn="auto" latinLnBrk="0" hangingPunct="1">
              <a:lnSpc>
                <a:spcPct val="100000"/>
              </a:lnSpc>
              <a:spcBef>
                <a:spcPts val="1000"/>
              </a:spcBef>
              <a:spcAft>
                <a:spcPts val="0"/>
              </a:spcAft>
              <a:buClrTx/>
              <a:buSzTx/>
              <a:tabLst/>
              <a:defRPr/>
            </a:pPr>
            <a:r>
              <a:rPr kumimoji="0" lang="en-US" sz="2200" b="1" i="0" u="none" strike="noStrike" kern="1200" cap="none" spc="0" normalizeH="0" baseline="0" noProof="0" dirty="0" smtClean="0">
                <a:ln>
                  <a:noFill/>
                </a:ln>
                <a:solidFill>
                  <a:schemeClr val="tx2"/>
                </a:solidFill>
                <a:effectLst/>
                <a:uLnTx/>
                <a:uFillTx/>
                <a:latin typeface="Arial" pitchFamily="34" charset="0"/>
                <a:ea typeface="+mn-ea"/>
                <a:cs typeface="Arial" pitchFamily="34" charset="0"/>
              </a:rPr>
              <a:t>Pros</a:t>
            </a:r>
          </a:p>
        </p:txBody>
      </p:sp>
      <p:sp>
        <p:nvSpPr>
          <p:cNvPr id="14" name="Content Placeholder 3"/>
          <p:cNvSpPr txBox="1">
            <a:spLocks/>
          </p:cNvSpPr>
          <p:nvPr/>
        </p:nvSpPr>
        <p:spPr>
          <a:xfrm>
            <a:off x="4681728" y="932688"/>
            <a:ext cx="3886200" cy="343662"/>
          </a:xfrm>
          <a:prstGeom prst="rect">
            <a:avLst/>
          </a:prstGeom>
        </p:spPr>
        <p:txBody>
          <a:bodyPr vert="horz" lIns="0" tIns="0" rIns="0" bIns="0" rtlCol="0">
            <a:normAutofit/>
          </a:bodyPr>
          <a:lstStyle/>
          <a:p>
            <a:pPr marL="69850" marR="0" lvl="0" indent="-69850" algn="l" defTabSz="914400" rtl="0" eaLnBrk="1" fontAlgn="auto" latinLnBrk="0" hangingPunct="1">
              <a:lnSpc>
                <a:spcPct val="100000"/>
              </a:lnSpc>
              <a:spcBef>
                <a:spcPts val="1000"/>
              </a:spcBef>
              <a:spcAft>
                <a:spcPts val="0"/>
              </a:spcAft>
              <a:buClrTx/>
              <a:buSzTx/>
              <a:tabLst/>
              <a:defRPr/>
            </a:pPr>
            <a:r>
              <a:rPr kumimoji="0" lang="en-US" sz="2200" b="1" i="0" u="none" strike="noStrike" kern="1200" cap="none" spc="0" normalizeH="0" baseline="0" noProof="0" dirty="0" smtClean="0">
                <a:ln>
                  <a:noFill/>
                </a:ln>
                <a:solidFill>
                  <a:schemeClr val="tx2"/>
                </a:solidFill>
                <a:effectLst/>
                <a:uLnTx/>
                <a:uFillTx/>
                <a:latin typeface="Arial" pitchFamily="34" charset="0"/>
                <a:ea typeface="+mn-ea"/>
                <a:cs typeface="Arial" pitchFamily="34" charset="0"/>
              </a:rPr>
              <a:t>Cons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74320" y="109728"/>
            <a:ext cx="5486400" cy="338328"/>
          </a:xfrm>
          <a:prstGeom prst="rect">
            <a:avLst/>
          </a:prstGeom>
        </p:spPr>
        <p:txBody>
          <a:bodyPr vert="horz" wrap="square" lIns="0" tIns="0" rIns="0" bIns="0" rtlCol="0" anchor="t"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200" b="1"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Statistical Sampling With Relativity</a:t>
            </a:r>
            <a:endParaRPr kumimoji="0" lang="en-US" sz="2200" b="1"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pic>
        <p:nvPicPr>
          <p:cNvPr id="94210" name="Picture 2"/>
          <p:cNvPicPr>
            <a:picLocks noChangeAspect="1" noChangeArrowheads="1"/>
          </p:cNvPicPr>
          <p:nvPr/>
        </p:nvPicPr>
        <p:blipFill>
          <a:blip r:embed="rId3" cstate="print"/>
          <a:srcRect/>
          <a:stretch>
            <a:fillRect/>
          </a:stretch>
        </p:blipFill>
        <p:spPr bwMode="auto">
          <a:xfrm>
            <a:off x="2791345" y="666750"/>
            <a:ext cx="3561311" cy="4114800"/>
          </a:xfrm>
          <a:prstGeom prst="rect">
            <a:avLst/>
          </a:prstGeom>
          <a:noFill/>
          <a:ln w="9525">
            <a:noFill/>
            <a:miter lim="800000"/>
            <a:headEnd/>
            <a:tailEnd/>
          </a:ln>
          <a:effectLst/>
        </p:spPr>
      </p:pic>
    </p:spTree>
    <p:extLst>
      <p:ext uri="{BB962C8B-B14F-4D97-AF65-F5344CB8AC3E}">
        <p14:creationId xmlns="" xmlns:p14="http://schemas.microsoft.com/office/powerpoint/2010/main" val="32524806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228600" y="819150"/>
            <a:ext cx="8763000" cy="1295936"/>
          </a:xfrm>
        </p:spPr>
      </p:pic>
      <p:sp>
        <p:nvSpPr>
          <p:cNvPr id="9" name="Title 1"/>
          <p:cNvSpPr txBox="1">
            <a:spLocks/>
          </p:cNvSpPr>
          <p:nvPr/>
        </p:nvSpPr>
        <p:spPr>
          <a:xfrm>
            <a:off x="274320" y="109728"/>
            <a:ext cx="5486400" cy="338328"/>
          </a:xfrm>
          <a:prstGeom prst="rect">
            <a:avLst/>
          </a:prstGeom>
        </p:spPr>
        <p:txBody>
          <a:bodyPr vert="horz" wrap="square" lIns="0" tIns="0" rIns="0" bIns="0" rtlCol="0" anchor="t"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200" b="1"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Statistical Sampling With Relativity</a:t>
            </a:r>
            <a:endParaRPr kumimoji="0" lang="en-US" sz="2200" b="1"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Tree>
    <p:extLst>
      <p:ext uri="{BB962C8B-B14F-4D97-AF65-F5344CB8AC3E}">
        <p14:creationId xmlns="" xmlns:p14="http://schemas.microsoft.com/office/powerpoint/2010/main" val="217091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173736" y="742950"/>
            <a:ext cx="8915400" cy="4038600"/>
          </a:xfrm>
        </p:spPr>
      </p:pic>
      <p:sp>
        <p:nvSpPr>
          <p:cNvPr id="7" name="Title 1"/>
          <p:cNvSpPr txBox="1">
            <a:spLocks/>
          </p:cNvSpPr>
          <p:nvPr/>
        </p:nvSpPr>
        <p:spPr>
          <a:xfrm>
            <a:off x="274320" y="109728"/>
            <a:ext cx="5486400" cy="338328"/>
          </a:xfrm>
          <a:prstGeom prst="rect">
            <a:avLst/>
          </a:prstGeom>
        </p:spPr>
        <p:txBody>
          <a:bodyPr vert="horz" wrap="square" lIns="0" tIns="0" rIns="0" bIns="0" rtlCol="0" anchor="t"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200" b="1"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Statistical Sampling With Relativity</a:t>
            </a:r>
            <a:endParaRPr kumimoji="0" lang="en-US" sz="2200" b="1"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Tree>
    <p:extLst>
      <p:ext uri="{BB962C8B-B14F-4D97-AF65-F5344CB8AC3E}">
        <p14:creationId xmlns="" xmlns:p14="http://schemas.microsoft.com/office/powerpoint/2010/main" val="2823666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52400" y="742950"/>
            <a:ext cx="8915400" cy="3962400"/>
          </a:xfrm>
          <a:prstGeom prst="rect">
            <a:avLst/>
          </a:prstGeom>
        </p:spPr>
      </p:pic>
      <p:sp>
        <p:nvSpPr>
          <p:cNvPr id="8" name="Title 1"/>
          <p:cNvSpPr txBox="1">
            <a:spLocks/>
          </p:cNvSpPr>
          <p:nvPr/>
        </p:nvSpPr>
        <p:spPr>
          <a:xfrm>
            <a:off x="274320" y="109728"/>
            <a:ext cx="5486400" cy="338328"/>
          </a:xfrm>
          <a:prstGeom prst="rect">
            <a:avLst/>
          </a:prstGeom>
        </p:spPr>
        <p:txBody>
          <a:bodyPr vert="horz" wrap="square" lIns="0" tIns="0" rIns="0" bIns="0" rtlCol="0" anchor="t"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200" b="1"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Statistical Sampling With Relativity</a:t>
            </a:r>
            <a:endParaRPr kumimoji="0" lang="en-US" sz="2200" b="1"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Tree>
    <p:extLst>
      <p:ext uri="{BB962C8B-B14F-4D97-AF65-F5344CB8AC3E}">
        <p14:creationId xmlns="" xmlns:p14="http://schemas.microsoft.com/office/powerpoint/2010/main" val="8725080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50775" y="666750"/>
            <a:ext cx="8917025" cy="4114800"/>
          </a:xfrm>
          <a:prstGeom prst="rect">
            <a:avLst/>
          </a:prstGeom>
        </p:spPr>
      </p:pic>
      <p:sp>
        <p:nvSpPr>
          <p:cNvPr id="8" name="Title 1"/>
          <p:cNvSpPr txBox="1">
            <a:spLocks/>
          </p:cNvSpPr>
          <p:nvPr/>
        </p:nvSpPr>
        <p:spPr>
          <a:xfrm>
            <a:off x="274320" y="109728"/>
            <a:ext cx="5486400" cy="338328"/>
          </a:xfrm>
          <a:prstGeom prst="rect">
            <a:avLst/>
          </a:prstGeom>
        </p:spPr>
        <p:txBody>
          <a:bodyPr vert="horz" wrap="square" lIns="0" tIns="0" rIns="0" bIns="0" rtlCol="0" anchor="t"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200" b="1"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Statistical Sampling With Relativity</a:t>
            </a:r>
            <a:endParaRPr kumimoji="0" lang="en-US" sz="2200" b="1"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Tree>
    <p:extLst>
      <p:ext uri="{BB962C8B-B14F-4D97-AF65-F5344CB8AC3E}">
        <p14:creationId xmlns="" xmlns:p14="http://schemas.microsoft.com/office/powerpoint/2010/main" val="25016829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6200" y="666750"/>
            <a:ext cx="8991600" cy="4118389"/>
          </a:xfrm>
          <a:prstGeom prst="rect">
            <a:avLst/>
          </a:prstGeom>
        </p:spPr>
      </p:pic>
      <p:sp>
        <p:nvSpPr>
          <p:cNvPr id="8" name="Title 1"/>
          <p:cNvSpPr txBox="1">
            <a:spLocks/>
          </p:cNvSpPr>
          <p:nvPr/>
        </p:nvSpPr>
        <p:spPr>
          <a:xfrm>
            <a:off x="274320" y="109728"/>
            <a:ext cx="5486400" cy="338328"/>
          </a:xfrm>
          <a:prstGeom prst="rect">
            <a:avLst/>
          </a:prstGeom>
        </p:spPr>
        <p:txBody>
          <a:bodyPr vert="horz" wrap="square" lIns="0" tIns="0" rIns="0" bIns="0" rtlCol="0" anchor="t"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200" b="1"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Statistical Sampling With Relativity</a:t>
            </a:r>
            <a:endParaRPr kumimoji="0" lang="en-US" sz="2200" b="1"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Tree>
    <p:extLst>
      <p:ext uri="{BB962C8B-B14F-4D97-AF65-F5344CB8AC3E}">
        <p14:creationId xmlns="" xmlns:p14="http://schemas.microsoft.com/office/powerpoint/2010/main" val="42900552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52400" y="666750"/>
            <a:ext cx="8915400" cy="4038600"/>
          </a:xfrm>
          <a:prstGeom prst="rect">
            <a:avLst/>
          </a:prstGeom>
        </p:spPr>
      </p:pic>
      <p:sp>
        <p:nvSpPr>
          <p:cNvPr id="8" name="Title 1"/>
          <p:cNvSpPr txBox="1">
            <a:spLocks/>
          </p:cNvSpPr>
          <p:nvPr/>
        </p:nvSpPr>
        <p:spPr>
          <a:xfrm>
            <a:off x="274320" y="109728"/>
            <a:ext cx="5486400" cy="338328"/>
          </a:xfrm>
          <a:prstGeom prst="rect">
            <a:avLst/>
          </a:prstGeom>
        </p:spPr>
        <p:txBody>
          <a:bodyPr vert="horz" wrap="square" lIns="0" tIns="0" rIns="0" bIns="0" rtlCol="0" anchor="t"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200" b="1"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Statistical Sampling With Relativity</a:t>
            </a:r>
            <a:endParaRPr kumimoji="0" lang="en-US" sz="2200" b="1"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Tree>
    <p:extLst>
      <p:ext uri="{BB962C8B-B14F-4D97-AF65-F5344CB8AC3E}">
        <p14:creationId xmlns="" xmlns:p14="http://schemas.microsoft.com/office/powerpoint/2010/main" val="283710082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8" name="Title 1"/>
          <p:cNvSpPr txBox="1">
            <a:spLocks/>
          </p:cNvSpPr>
          <p:nvPr/>
        </p:nvSpPr>
        <p:spPr>
          <a:xfrm>
            <a:off x="274320" y="109728"/>
            <a:ext cx="5486400" cy="338328"/>
          </a:xfrm>
          <a:prstGeom prst="rect">
            <a:avLst/>
          </a:prstGeom>
        </p:spPr>
        <p:txBody>
          <a:bodyPr vert="horz" wrap="square" lIns="0" tIns="0" rIns="0" bIns="0" rtlCol="0" anchor="t"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200" b="1"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Statistical Sampling With Relativity</a:t>
            </a:r>
            <a:endParaRPr kumimoji="0" lang="en-US" sz="2200" b="1"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pic>
        <p:nvPicPr>
          <p:cNvPr id="96260" name="Picture 4"/>
          <p:cNvPicPr>
            <a:picLocks noChangeAspect="1" noChangeArrowheads="1"/>
          </p:cNvPicPr>
          <p:nvPr/>
        </p:nvPicPr>
        <p:blipFill>
          <a:blip r:embed="rId3" cstate="print"/>
          <a:srcRect/>
          <a:stretch>
            <a:fillRect/>
          </a:stretch>
        </p:blipFill>
        <p:spPr bwMode="auto">
          <a:xfrm>
            <a:off x="152400" y="666750"/>
            <a:ext cx="8839200" cy="4114800"/>
          </a:xfrm>
          <a:prstGeom prst="rect">
            <a:avLst/>
          </a:prstGeom>
          <a:noFill/>
          <a:ln w="9525">
            <a:noFill/>
            <a:miter lim="800000"/>
            <a:headEnd/>
            <a:tailEnd/>
          </a:ln>
          <a:effectLst/>
        </p:spPr>
      </p:pic>
    </p:spTree>
    <p:extLst>
      <p:ext uri="{BB962C8B-B14F-4D97-AF65-F5344CB8AC3E}">
        <p14:creationId xmlns="" xmlns:p14="http://schemas.microsoft.com/office/powerpoint/2010/main" val="12868975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Legal Trends in Discovery</a:t>
            </a:r>
            <a:endParaRPr lang="en-US" dirty="0"/>
          </a:p>
        </p:txBody>
      </p:sp>
      <p:sp>
        <p:nvSpPr>
          <p:cNvPr id="5" name="Slide Number Placeholder 4"/>
          <p:cNvSpPr>
            <a:spLocks noGrp="1"/>
          </p:cNvSpPr>
          <p:nvPr>
            <p:ph type="sldNum" sz="quarter" idx="4"/>
          </p:nvPr>
        </p:nvSpPr>
        <p:spPr/>
        <p:txBody>
          <a:bodyPr/>
          <a:lstStyle/>
          <a:p>
            <a:fld id="{B6F15528-21DE-4FAA-801E-634DDDAF4B2B}" type="slidenum">
              <a:rPr lang="en-US" smtClean="0"/>
              <a:pPr/>
              <a:t>5</a:t>
            </a:fld>
            <a:endParaRPr lang="en-US"/>
          </a:p>
        </p:txBody>
      </p:sp>
      <p:sp>
        <p:nvSpPr>
          <p:cNvPr id="3" name="Content Placeholder 2"/>
          <p:cNvSpPr>
            <a:spLocks noGrp="1"/>
          </p:cNvSpPr>
          <p:nvPr>
            <p:ph sz="quarter" idx="12"/>
          </p:nvPr>
        </p:nvSpPr>
        <p:spPr/>
        <p:txBody>
          <a:bodyPr>
            <a:noAutofit/>
          </a:bodyPr>
          <a:lstStyle/>
          <a:p>
            <a:pPr marL="285750" indent="-285750">
              <a:buFont typeface="Arial" panose="020B0604020202020204" pitchFamily="34" charset="0"/>
              <a:buChar char="•"/>
            </a:pPr>
            <a:r>
              <a:rPr lang="en-US" sz="2400" dirty="0" smtClean="0"/>
              <a:t>More discovery about discovery</a:t>
            </a:r>
          </a:p>
          <a:p>
            <a:pPr marL="285750" indent="-285750">
              <a:buFont typeface="Arial" panose="020B0604020202020204" pitchFamily="34" charset="0"/>
              <a:buChar char="•"/>
            </a:pPr>
            <a:r>
              <a:rPr lang="en-US" sz="2400" dirty="0" smtClean="0"/>
              <a:t>More sanction decisions</a:t>
            </a:r>
          </a:p>
          <a:p>
            <a:pPr marL="285750" indent="-285750">
              <a:buFont typeface="Arial" panose="020B0604020202020204" pitchFamily="34" charset="0"/>
              <a:buChar char="•"/>
            </a:pPr>
            <a:r>
              <a:rPr lang="en-US" sz="2400" dirty="0" smtClean="0"/>
              <a:t>Utilizing more than one methodology or technology at different stages of the process </a:t>
            </a:r>
          </a:p>
          <a:p>
            <a:pPr marL="285750" indent="-285750">
              <a:buFont typeface="Arial" panose="020B0604020202020204" pitchFamily="34" charset="0"/>
              <a:buChar char="•"/>
            </a:pPr>
            <a:r>
              <a:rPr lang="en-US" sz="2400" dirty="0" smtClean="0"/>
              <a:t>Transparency in the discovery process </a:t>
            </a:r>
          </a:p>
          <a:p>
            <a:pPr marL="285750" indent="-285750">
              <a:buFont typeface="Arial" panose="020B0604020202020204" pitchFamily="34" charset="0"/>
              <a:buChar char="•"/>
            </a:pPr>
            <a:r>
              <a:rPr lang="en-US" sz="2400" dirty="0" smtClean="0"/>
              <a:t>Courts expect attorneys to understand available technology and use it</a:t>
            </a:r>
          </a:p>
        </p:txBody>
      </p:sp>
    </p:spTree>
    <p:extLst>
      <p:ext uri="{BB962C8B-B14F-4D97-AF65-F5344CB8AC3E}">
        <p14:creationId xmlns="" xmlns:p14="http://schemas.microsoft.com/office/powerpoint/2010/main" val="16078520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52400" y="666750"/>
            <a:ext cx="8915400" cy="3968948"/>
          </a:xfrm>
          <a:prstGeom prst="rect">
            <a:avLst/>
          </a:prstGeom>
        </p:spPr>
      </p:pic>
      <p:sp>
        <p:nvSpPr>
          <p:cNvPr id="7" name="Title 1"/>
          <p:cNvSpPr txBox="1">
            <a:spLocks/>
          </p:cNvSpPr>
          <p:nvPr/>
        </p:nvSpPr>
        <p:spPr>
          <a:xfrm>
            <a:off x="274320" y="109728"/>
            <a:ext cx="5486400" cy="338328"/>
          </a:xfrm>
          <a:prstGeom prst="rect">
            <a:avLst/>
          </a:prstGeom>
        </p:spPr>
        <p:txBody>
          <a:bodyPr vert="horz" wrap="square" lIns="0" tIns="0" rIns="0" bIns="0" rtlCol="0" anchor="t"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200" b="1"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Statistical Sampling With Relativity</a:t>
            </a:r>
            <a:endParaRPr kumimoji="0" lang="en-US" sz="2200" b="1"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Tree>
    <p:extLst>
      <p:ext uri="{BB962C8B-B14F-4D97-AF65-F5344CB8AC3E}">
        <p14:creationId xmlns="" xmlns:p14="http://schemas.microsoft.com/office/powerpoint/2010/main" val="355507275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74320" y="109728"/>
            <a:ext cx="5486400" cy="338328"/>
          </a:xfrm>
          <a:prstGeom prst="rect">
            <a:avLst/>
          </a:prstGeom>
        </p:spPr>
        <p:txBody>
          <a:bodyPr vert="horz" wrap="square" lIns="0" tIns="0" rIns="0" bIns="0" rtlCol="0" anchor="t"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200" b="1"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Statistical Sampling With </a:t>
            </a:r>
            <a:r>
              <a:rPr kumimoji="0" lang="en-US" sz="2200" b="1" i="0" u="none" strike="noStrike" kern="1200" cap="none" spc="0" normalizeH="0" baseline="0" noProof="0" dirty="0" err="1" smtClean="0">
                <a:ln>
                  <a:noFill/>
                </a:ln>
                <a:solidFill>
                  <a:schemeClr val="bg1"/>
                </a:solidFill>
                <a:effectLst/>
                <a:uLnTx/>
                <a:uFillTx/>
                <a:latin typeface="Arial" pitchFamily="34" charset="0"/>
                <a:ea typeface="+mj-ea"/>
                <a:cs typeface="Arial" pitchFamily="34" charset="0"/>
              </a:rPr>
              <a:t>Clearwell</a:t>
            </a:r>
            <a:endParaRPr kumimoji="0" lang="en-US" sz="2200" b="1"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pic>
        <p:nvPicPr>
          <p:cNvPr id="95234" name="Picture 2"/>
          <p:cNvPicPr>
            <a:picLocks noChangeAspect="1" noChangeArrowheads="1"/>
          </p:cNvPicPr>
          <p:nvPr/>
        </p:nvPicPr>
        <p:blipFill>
          <a:blip r:embed="rId3" cstate="print"/>
          <a:srcRect/>
          <a:stretch>
            <a:fillRect/>
          </a:stretch>
        </p:blipFill>
        <p:spPr bwMode="auto">
          <a:xfrm>
            <a:off x="1834570" y="658124"/>
            <a:ext cx="5474861" cy="4114800"/>
          </a:xfrm>
          <a:prstGeom prst="rect">
            <a:avLst/>
          </a:prstGeom>
          <a:noFill/>
          <a:ln w="9525">
            <a:noFill/>
            <a:miter lim="800000"/>
            <a:headEnd/>
            <a:tailEnd/>
          </a:ln>
          <a:effectLst/>
        </p:spPr>
      </p:pic>
    </p:spTree>
    <p:extLst>
      <p:ext uri="{BB962C8B-B14F-4D97-AF65-F5344CB8AC3E}">
        <p14:creationId xmlns="" xmlns:p14="http://schemas.microsoft.com/office/powerpoint/2010/main" val="22752427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28600" y="742950"/>
            <a:ext cx="8763000" cy="3962400"/>
          </a:xfrm>
          <a:prstGeom prst="rect">
            <a:avLst/>
          </a:prstGeom>
        </p:spPr>
      </p:pic>
      <p:sp>
        <p:nvSpPr>
          <p:cNvPr id="6" name="Title 1"/>
          <p:cNvSpPr txBox="1">
            <a:spLocks/>
          </p:cNvSpPr>
          <p:nvPr/>
        </p:nvSpPr>
        <p:spPr>
          <a:xfrm>
            <a:off x="274320" y="109728"/>
            <a:ext cx="5486400" cy="338328"/>
          </a:xfrm>
          <a:prstGeom prst="rect">
            <a:avLst/>
          </a:prstGeom>
        </p:spPr>
        <p:txBody>
          <a:bodyPr vert="horz" wrap="square" lIns="0" tIns="0" rIns="0" bIns="0" rtlCol="0" anchor="t"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200" b="1"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Statistical Sampling With </a:t>
            </a:r>
            <a:r>
              <a:rPr kumimoji="0" lang="en-US" sz="2200" b="1" i="0" u="none" strike="noStrike" kern="1200" cap="none" spc="0" normalizeH="0" baseline="0" noProof="0" dirty="0" err="1" smtClean="0">
                <a:ln>
                  <a:noFill/>
                </a:ln>
                <a:solidFill>
                  <a:schemeClr val="bg1"/>
                </a:solidFill>
                <a:effectLst/>
                <a:uLnTx/>
                <a:uFillTx/>
                <a:latin typeface="Arial" pitchFamily="34" charset="0"/>
                <a:ea typeface="+mj-ea"/>
                <a:cs typeface="Arial" pitchFamily="34" charset="0"/>
              </a:rPr>
              <a:t>Clearwell</a:t>
            </a:r>
            <a:endParaRPr kumimoji="0" lang="en-US" sz="2200" b="1"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Tree>
    <p:extLst>
      <p:ext uri="{BB962C8B-B14F-4D97-AF65-F5344CB8AC3E}">
        <p14:creationId xmlns="" xmlns:p14="http://schemas.microsoft.com/office/powerpoint/2010/main" val="51156682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28600" y="742950"/>
            <a:ext cx="8763000" cy="3962400"/>
          </a:xfrm>
          <a:prstGeom prst="rect">
            <a:avLst/>
          </a:prstGeom>
        </p:spPr>
      </p:pic>
      <p:sp>
        <p:nvSpPr>
          <p:cNvPr id="6" name="Title 1"/>
          <p:cNvSpPr txBox="1">
            <a:spLocks/>
          </p:cNvSpPr>
          <p:nvPr/>
        </p:nvSpPr>
        <p:spPr>
          <a:xfrm>
            <a:off x="274320" y="109728"/>
            <a:ext cx="5486400" cy="338328"/>
          </a:xfrm>
          <a:prstGeom prst="rect">
            <a:avLst/>
          </a:prstGeom>
        </p:spPr>
        <p:txBody>
          <a:bodyPr vert="horz" wrap="square" lIns="0" tIns="0" rIns="0" bIns="0" rtlCol="0" anchor="t"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200" b="1"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Statistical Sampling With </a:t>
            </a:r>
            <a:r>
              <a:rPr kumimoji="0" lang="en-US" sz="2200" b="1" i="0" u="none" strike="noStrike" kern="1200" cap="none" spc="0" normalizeH="0" baseline="0" noProof="0" dirty="0" err="1" smtClean="0">
                <a:ln>
                  <a:noFill/>
                </a:ln>
                <a:solidFill>
                  <a:schemeClr val="bg1"/>
                </a:solidFill>
                <a:effectLst/>
                <a:uLnTx/>
                <a:uFillTx/>
                <a:latin typeface="Arial" pitchFamily="34" charset="0"/>
                <a:ea typeface="+mj-ea"/>
                <a:cs typeface="Arial" pitchFamily="34" charset="0"/>
              </a:rPr>
              <a:t>Clearwell</a:t>
            </a:r>
            <a:endParaRPr kumimoji="0" lang="en-US" sz="2200" b="1"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Tree>
    <p:extLst>
      <p:ext uri="{BB962C8B-B14F-4D97-AF65-F5344CB8AC3E}">
        <p14:creationId xmlns="" xmlns:p14="http://schemas.microsoft.com/office/powerpoint/2010/main" val="319036584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28600" y="742950"/>
            <a:ext cx="8763000" cy="3962400"/>
          </a:xfrm>
          <a:prstGeom prst="rect">
            <a:avLst/>
          </a:prstGeom>
        </p:spPr>
      </p:pic>
      <p:sp>
        <p:nvSpPr>
          <p:cNvPr id="6" name="Title 1"/>
          <p:cNvSpPr txBox="1">
            <a:spLocks/>
          </p:cNvSpPr>
          <p:nvPr/>
        </p:nvSpPr>
        <p:spPr>
          <a:xfrm>
            <a:off x="274320" y="109728"/>
            <a:ext cx="5486400" cy="338328"/>
          </a:xfrm>
          <a:prstGeom prst="rect">
            <a:avLst/>
          </a:prstGeom>
        </p:spPr>
        <p:txBody>
          <a:bodyPr vert="horz" wrap="square" lIns="0" tIns="0" rIns="0" bIns="0" rtlCol="0" anchor="t"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200" b="1"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Statistical Sampling With </a:t>
            </a:r>
            <a:r>
              <a:rPr kumimoji="0" lang="en-US" sz="2200" b="1" i="0" u="none" strike="noStrike" kern="1200" cap="none" spc="0" normalizeH="0" baseline="0" noProof="0" dirty="0" err="1" smtClean="0">
                <a:ln>
                  <a:noFill/>
                </a:ln>
                <a:solidFill>
                  <a:schemeClr val="bg1"/>
                </a:solidFill>
                <a:effectLst/>
                <a:uLnTx/>
                <a:uFillTx/>
                <a:latin typeface="Arial" pitchFamily="34" charset="0"/>
                <a:ea typeface="+mj-ea"/>
                <a:cs typeface="Arial" pitchFamily="34" charset="0"/>
              </a:rPr>
              <a:t>Clearwell</a:t>
            </a:r>
            <a:endParaRPr kumimoji="0" lang="en-US" sz="2200" b="1"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Tree>
    <p:extLst>
      <p:ext uri="{BB962C8B-B14F-4D97-AF65-F5344CB8AC3E}">
        <p14:creationId xmlns="" xmlns:p14="http://schemas.microsoft.com/office/powerpoint/2010/main" val="360356744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28600" y="742950"/>
            <a:ext cx="8763000" cy="3962400"/>
          </a:xfrm>
          <a:prstGeom prst="rect">
            <a:avLst/>
          </a:prstGeom>
        </p:spPr>
      </p:pic>
      <p:sp>
        <p:nvSpPr>
          <p:cNvPr id="6" name="Title 1"/>
          <p:cNvSpPr txBox="1">
            <a:spLocks/>
          </p:cNvSpPr>
          <p:nvPr/>
        </p:nvSpPr>
        <p:spPr>
          <a:xfrm>
            <a:off x="274320" y="109728"/>
            <a:ext cx="5486400" cy="338328"/>
          </a:xfrm>
          <a:prstGeom prst="rect">
            <a:avLst/>
          </a:prstGeom>
        </p:spPr>
        <p:txBody>
          <a:bodyPr vert="horz" wrap="square" lIns="0" tIns="0" rIns="0" bIns="0" rtlCol="0" anchor="t"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200" b="1"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Statistical Sampling With </a:t>
            </a:r>
            <a:r>
              <a:rPr kumimoji="0" lang="en-US" sz="2200" b="1" i="0" u="none" strike="noStrike" kern="1200" cap="none" spc="0" normalizeH="0" baseline="0" noProof="0" dirty="0" err="1" smtClean="0">
                <a:ln>
                  <a:noFill/>
                </a:ln>
                <a:solidFill>
                  <a:schemeClr val="bg1"/>
                </a:solidFill>
                <a:effectLst/>
                <a:uLnTx/>
                <a:uFillTx/>
                <a:latin typeface="Arial" pitchFamily="34" charset="0"/>
                <a:ea typeface="+mj-ea"/>
                <a:cs typeface="Arial" pitchFamily="34" charset="0"/>
              </a:rPr>
              <a:t>Clearwell</a:t>
            </a:r>
            <a:endParaRPr kumimoji="0" lang="en-US" sz="2200" b="1"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Tree>
    <p:extLst>
      <p:ext uri="{BB962C8B-B14F-4D97-AF65-F5344CB8AC3E}">
        <p14:creationId xmlns="" xmlns:p14="http://schemas.microsoft.com/office/powerpoint/2010/main" val="249643646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28600" y="742950"/>
            <a:ext cx="8763000" cy="3962400"/>
          </a:xfrm>
          <a:prstGeom prst="rect">
            <a:avLst/>
          </a:prstGeom>
        </p:spPr>
      </p:pic>
      <p:sp>
        <p:nvSpPr>
          <p:cNvPr id="6" name="Title 1"/>
          <p:cNvSpPr txBox="1">
            <a:spLocks/>
          </p:cNvSpPr>
          <p:nvPr/>
        </p:nvSpPr>
        <p:spPr>
          <a:xfrm>
            <a:off x="274320" y="109728"/>
            <a:ext cx="5486400" cy="338328"/>
          </a:xfrm>
          <a:prstGeom prst="rect">
            <a:avLst/>
          </a:prstGeom>
        </p:spPr>
        <p:txBody>
          <a:bodyPr vert="horz" wrap="square" lIns="0" tIns="0" rIns="0" bIns="0" rtlCol="0" anchor="t"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200" b="1"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Statistical Sampling With </a:t>
            </a:r>
            <a:r>
              <a:rPr kumimoji="0" lang="en-US" sz="2200" b="1" i="0" u="none" strike="noStrike" kern="1200" cap="none" spc="0" normalizeH="0" baseline="0" noProof="0" dirty="0" err="1" smtClean="0">
                <a:ln>
                  <a:noFill/>
                </a:ln>
                <a:solidFill>
                  <a:schemeClr val="bg1"/>
                </a:solidFill>
                <a:effectLst/>
                <a:uLnTx/>
                <a:uFillTx/>
                <a:latin typeface="Arial" pitchFamily="34" charset="0"/>
                <a:ea typeface="+mj-ea"/>
                <a:cs typeface="Arial" pitchFamily="34" charset="0"/>
              </a:rPr>
              <a:t>Clearwell</a:t>
            </a:r>
            <a:endParaRPr kumimoji="0" lang="en-US" sz="2200" b="1"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Tree>
    <p:extLst>
      <p:ext uri="{BB962C8B-B14F-4D97-AF65-F5344CB8AC3E}">
        <p14:creationId xmlns="" xmlns:p14="http://schemas.microsoft.com/office/powerpoint/2010/main" val="183531260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28600" y="742950"/>
            <a:ext cx="8763000" cy="3962400"/>
          </a:xfrm>
          <a:prstGeom prst="rect">
            <a:avLst/>
          </a:prstGeom>
        </p:spPr>
      </p:pic>
      <p:sp>
        <p:nvSpPr>
          <p:cNvPr id="6" name="Title 1"/>
          <p:cNvSpPr txBox="1">
            <a:spLocks/>
          </p:cNvSpPr>
          <p:nvPr/>
        </p:nvSpPr>
        <p:spPr>
          <a:xfrm>
            <a:off x="274320" y="109728"/>
            <a:ext cx="5486400" cy="338328"/>
          </a:xfrm>
          <a:prstGeom prst="rect">
            <a:avLst/>
          </a:prstGeom>
        </p:spPr>
        <p:txBody>
          <a:bodyPr vert="horz" wrap="square" lIns="0" tIns="0" rIns="0" bIns="0" rtlCol="0" anchor="t"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200" b="1"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Statistical Sampling With </a:t>
            </a:r>
            <a:r>
              <a:rPr kumimoji="0" lang="en-US" sz="2200" b="1" i="0" u="none" strike="noStrike" kern="1200" cap="none" spc="0" normalizeH="0" baseline="0" noProof="0" dirty="0" err="1" smtClean="0">
                <a:ln>
                  <a:noFill/>
                </a:ln>
                <a:solidFill>
                  <a:schemeClr val="bg1"/>
                </a:solidFill>
                <a:effectLst/>
                <a:uLnTx/>
                <a:uFillTx/>
                <a:latin typeface="Arial" pitchFamily="34" charset="0"/>
                <a:ea typeface="+mj-ea"/>
                <a:cs typeface="Arial" pitchFamily="34" charset="0"/>
              </a:rPr>
              <a:t>Clearwell</a:t>
            </a:r>
            <a:endParaRPr kumimoji="0" lang="en-US" sz="2200" b="1"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Tree>
    <p:extLst>
      <p:ext uri="{BB962C8B-B14F-4D97-AF65-F5344CB8AC3E}">
        <p14:creationId xmlns="" xmlns:p14="http://schemas.microsoft.com/office/powerpoint/2010/main" val="379681765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28600" y="742950"/>
            <a:ext cx="8763000" cy="3962400"/>
          </a:xfrm>
          <a:prstGeom prst="rect">
            <a:avLst/>
          </a:prstGeom>
        </p:spPr>
      </p:pic>
      <p:sp>
        <p:nvSpPr>
          <p:cNvPr id="6" name="Title 1"/>
          <p:cNvSpPr txBox="1">
            <a:spLocks/>
          </p:cNvSpPr>
          <p:nvPr/>
        </p:nvSpPr>
        <p:spPr>
          <a:xfrm>
            <a:off x="274320" y="109728"/>
            <a:ext cx="5486400" cy="338328"/>
          </a:xfrm>
          <a:prstGeom prst="rect">
            <a:avLst/>
          </a:prstGeom>
        </p:spPr>
        <p:txBody>
          <a:bodyPr vert="horz" wrap="square" lIns="0" tIns="0" rIns="0" bIns="0" rtlCol="0" anchor="t"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200" b="1"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Statistical Sampling With </a:t>
            </a:r>
            <a:r>
              <a:rPr kumimoji="0" lang="en-US" sz="2200" b="1" i="0" u="none" strike="noStrike" kern="1200" cap="none" spc="0" normalizeH="0" baseline="0" noProof="0" dirty="0" err="1" smtClean="0">
                <a:ln>
                  <a:noFill/>
                </a:ln>
                <a:solidFill>
                  <a:schemeClr val="bg1"/>
                </a:solidFill>
                <a:effectLst/>
                <a:uLnTx/>
                <a:uFillTx/>
                <a:latin typeface="Arial" pitchFamily="34" charset="0"/>
                <a:ea typeface="+mj-ea"/>
                <a:cs typeface="Arial" pitchFamily="34" charset="0"/>
              </a:rPr>
              <a:t>Clearwell</a:t>
            </a:r>
            <a:endParaRPr kumimoji="0" lang="en-US" sz="2200" b="1"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Tree>
    <p:extLst>
      <p:ext uri="{BB962C8B-B14F-4D97-AF65-F5344CB8AC3E}">
        <p14:creationId xmlns="" xmlns:p14="http://schemas.microsoft.com/office/powerpoint/2010/main" val="89816686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28600" y="742950"/>
            <a:ext cx="8763000" cy="3962400"/>
          </a:xfrm>
          <a:prstGeom prst="rect">
            <a:avLst/>
          </a:prstGeom>
        </p:spPr>
      </p:pic>
      <p:sp>
        <p:nvSpPr>
          <p:cNvPr id="6" name="Title 1"/>
          <p:cNvSpPr txBox="1">
            <a:spLocks/>
          </p:cNvSpPr>
          <p:nvPr/>
        </p:nvSpPr>
        <p:spPr>
          <a:xfrm>
            <a:off x="274320" y="109728"/>
            <a:ext cx="5486400" cy="338328"/>
          </a:xfrm>
          <a:prstGeom prst="rect">
            <a:avLst/>
          </a:prstGeom>
        </p:spPr>
        <p:txBody>
          <a:bodyPr vert="horz" wrap="square" lIns="0" tIns="0" rIns="0" bIns="0" rtlCol="0" anchor="t"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200" b="1"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Statistical Sampling With </a:t>
            </a:r>
            <a:r>
              <a:rPr kumimoji="0" lang="en-US" sz="2200" b="1" i="0" u="none" strike="noStrike" kern="1200" cap="none" spc="0" normalizeH="0" baseline="0" noProof="0" dirty="0" err="1" smtClean="0">
                <a:ln>
                  <a:noFill/>
                </a:ln>
                <a:solidFill>
                  <a:schemeClr val="bg1"/>
                </a:solidFill>
                <a:effectLst/>
                <a:uLnTx/>
                <a:uFillTx/>
                <a:latin typeface="Arial" pitchFamily="34" charset="0"/>
                <a:ea typeface="+mj-ea"/>
                <a:cs typeface="Arial" pitchFamily="34" charset="0"/>
              </a:rPr>
              <a:t>Clearwell</a:t>
            </a:r>
            <a:endParaRPr kumimoji="0" lang="en-US" sz="2200" b="1"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Tree>
    <p:extLst>
      <p:ext uri="{BB962C8B-B14F-4D97-AF65-F5344CB8AC3E}">
        <p14:creationId xmlns="" xmlns:p14="http://schemas.microsoft.com/office/powerpoint/2010/main" val="26672940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Legal Trends in Discovery</a:t>
            </a:r>
            <a:endParaRPr lang="en-US" dirty="0"/>
          </a:p>
        </p:txBody>
      </p:sp>
      <p:sp>
        <p:nvSpPr>
          <p:cNvPr id="5" name="Slide Number Placeholder 4"/>
          <p:cNvSpPr>
            <a:spLocks noGrp="1"/>
          </p:cNvSpPr>
          <p:nvPr>
            <p:ph type="sldNum" sz="quarter" idx="4"/>
          </p:nvPr>
        </p:nvSpPr>
        <p:spPr/>
        <p:txBody>
          <a:bodyPr/>
          <a:lstStyle/>
          <a:p>
            <a:fld id="{B6F15528-21DE-4FAA-801E-634DDDAF4B2B}" type="slidenum">
              <a:rPr lang="en-US" smtClean="0"/>
              <a:pPr/>
              <a:t>6</a:t>
            </a:fld>
            <a:endParaRPr lang="en-US"/>
          </a:p>
        </p:txBody>
      </p:sp>
      <p:sp>
        <p:nvSpPr>
          <p:cNvPr id="3" name="Content Placeholder 2"/>
          <p:cNvSpPr>
            <a:spLocks noGrp="1"/>
          </p:cNvSpPr>
          <p:nvPr>
            <p:ph sz="quarter" idx="12"/>
          </p:nvPr>
        </p:nvSpPr>
        <p:spPr/>
        <p:txBody>
          <a:bodyPr>
            <a:noAutofit/>
          </a:bodyPr>
          <a:lstStyle/>
          <a:p>
            <a:pPr marL="285750" indent="-285750">
              <a:buFont typeface="Arial" panose="020B0604020202020204" pitchFamily="34" charset="0"/>
              <a:buChar char="•"/>
            </a:pPr>
            <a:r>
              <a:rPr lang="en-US" sz="2400" dirty="0" smtClean="0"/>
              <a:t>The </a:t>
            </a:r>
            <a:r>
              <a:rPr lang="en-US" sz="2400" dirty="0"/>
              <a:t>increased use of lawyers with practices focused on </a:t>
            </a:r>
            <a:r>
              <a:rPr lang="en-US" sz="2400" dirty="0" err="1" smtClean="0"/>
              <a:t>eDiscovery</a:t>
            </a:r>
            <a:endParaRPr lang="en-US" sz="2400" dirty="0" smtClean="0"/>
          </a:p>
          <a:p>
            <a:pPr marL="285750" indent="-285750">
              <a:buFont typeface="Arial" panose="020B0604020202020204" pitchFamily="34" charset="0"/>
              <a:buChar char="•"/>
            </a:pPr>
            <a:r>
              <a:rPr lang="en-US" sz="2400" dirty="0" smtClean="0"/>
              <a:t>Attorneys must demonstrate that the discovery process used is defensible and reasonable</a:t>
            </a:r>
          </a:p>
          <a:p>
            <a:pPr marL="285750" indent="-285750">
              <a:buFont typeface="Arial" panose="020B0604020202020204" pitchFamily="34" charset="0"/>
              <a:buChar char="•"/>
            </a:pPr>
            <a:r>
              <a:rPr lang="en-US" sz="2400" dirty="0" smtClean="0"/>
              <a:t>Increased adoption of predictive coding</a:t>
            </a:r>
          </a:p>
          <a:p>
            <a:pPr marL="285750" indent="-285750">
              <a:buFont typeface="Arial" panose="020B0604020202020204" pitchFamily="34" charset="0"/>
              <a:buChar char="•"/>
            </a:pPr>
            <a:r>
              <a:rPr lang="en-US" sz="2400" dirty="0" smtClean="0"/>
              <a:t>Courts expect discovery to be proportional to the case</a:t>
            </a:r>
          </a:p>
          <a:p>
            <a:pPr marL="285750" indent="-285750">
              <a:buFont typeface="Arial" panose="020B0604020202020204" pitchFamily="34" charset="0"/>
              <a:buChar char="•"/>
            </a:pPr>
            <a:r>
              <a:rPr lang="en-US" sz="2400" dirty="0" smtClean="0"/>
              <a:t>Still no single "magic bullet" to solve the challenges of discovery</a:t>
            </a:r>
          </a:p>
        </p:txBody>
      </p:sp>
    </p:spTree>
    <p:extLst>
      <p:ext uri="{BB962C8B-B14F-4D97-AF65-F5344CB8AC3E}">
        <p14:creationId xmlns="" xmlns:p14="http://schemas.microsoft.com/office/powerpoint/2010/main" val="16078520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Contact Info &amp; Download</a:t>
            </a:r>
            <a:endParaRPr lang="en-US" dirty="0"/>
          </a:p>
        </p:txBody>
      </p:sp>
      <p:sp>
        <p:nvSpPr>
          <p:cNvPr id="3" name="Slide Number Placeholder 2"/>
          <p:cNvSpPr>
            <a:spLocks noGrp="1"/>
          </p:cNvSpPr>
          <p:nvPr>
            <p:ph type="sldNum" sz="quarter" idx="4"/>
          </p:nvPr>
        </p:nvSpPr>
        <p:spPr/>
        <p:txBody>
          <a:bodyPr/>
          <a:lstStyle/>
          <a:p>
            <a:r>
              <a:rPr lang="en-US" smtClean="0"/>
              <a:t>Page </a:t>
            </a:r>
            <a:fld id="{B9AB1BC5-8244-4997-9202-6D7E7DEA20BF}" type="slidenum">
              <a:rPr lang="en-US" smtClean="0"/>
              <a:pPr/>
              <a:t>60</a:t>
            </a:fld>
            <a:endParaRPr lang="en-US" dirty="0"/>
          </a:p>
        </p:txBody>
      </p:sp>
      <p:sp>
        <p:nvSpPr>
          <p:cNvPr id="4" name="Content Placeholder 3"/>
          <p:cNvSpPr>
            <a:spLocks noGrp="1"/>
          </p:cNvSpPr>
          <p:nvPr>
            <p:ph sz="quarter" idx="12"/>
          </p:nvPr>
        </p:nvSpPr>
        <p:spPr/>
        <p:txBody>
          <a:bodyPr/>
          <a:lstStyle/>
          <a:p>
            <a:pPr>
              <a:spcBef>
                <a:spcPts val="0"/>
              </a:spcBef>
            </a:pPr>
            <a:r>
              <a:rPr lang="en-US" sz="2000" dirty="0" smtClean="0"/>
              <a:t>Geoff Black</a:t>
            </a:r>
          </a:p>
          <a:p>
            <a:pPr>
              <a:spcBef>
                <a:spcPts val="0"/>
              </a:spcBef>
            </a:pPr>
            <a:r>
              <a:rPr lang="en-US" dirty="0" smtClean="0">
                <a:hlinkClick r:id="rId2"/>
              </a:rPr>
              <a:t>gblack@strozfriedberg.com</a:t>
            </a:r>
            <a:endParaRPr lang="en-US" dirty="0" smtClean="0"/>
          </a:p>
          <a:p>
            <a:pPr>
              <a:spcBef>
                <a:spcPts val="0"/>
              </a:spcBef>
            </a:pPr>
            <a:r>
              <a:rPr lang="en-US" dirty="0" smtClean="0"/>
              <a:t>Product Manager, Digital Forensics</a:t>
            </a:r>
          </a:p>
          <a:p>
            <a:pPr>
              <a:spcBef>
                <a:spcPts val="0"/>
              </a:spcBef>
            </a:pPr>
            <a:r>
              <a:rPr lang="en-US" dirty="0" err="1" smtClean="0"/>
              <a:t>Stroz</a:t>
            </a:r>
            <a:r>
              <a:rPr lang="en-US" dirty="0" smtClean="0"/>
              <a:t> Friedberg LLC</a:t>
            </a:r>
          </a:p>
          <a:p>
            <a:pPr>
              <a:spcBef>
                <a:spcPts val="0"/>
              </a:spcBef>
            </a:pPr>
            <a:r>
              <a:rPr lang="en-US" dirty="0" smtClean="0">
                <a:hlinkClick r:id="rId3"/>
              </a:rPr>
              <a:t>https://github.com/geoffblack/EnScript/tree/master/RandomSampleSelector</a:t>
            </a:r>
            <a:endParaRPr lang="en-US" dirty="0" smtClean="0"/>
          </a:p>
          <a:p>
            <a:pPr>
              <a:spcBef>
                <a:spcPts val="0"/>
              </a:spcBef>
            </a:pPr>
            <a:endParaRPr lang="en-US" dirty="0" smtClean="0"/>
          </a:p>
          <a:p>
            <a:pPr>
              <a:spcBef>
                <a:spcPts val="0"/>
              </a:spcBef>
            </a:pPr>
            <a:endParaRPr lang="en-US" dirty="0" smtClean="0"/>
          </a:p>
          <a:p>
            <a:pPr>
              <a:spcBef>
                <a:spcPts val="0"/>
              </a:spcBef>
            </a:pPr>
            <a:r>
              <a:rPr lang="en-US" sz="2000" dirty="0" smtClean="0"/>
              <a:t>Albert </a:t>
            </a:r>
            <a:r>
              <a:rPr lang="en-US" sz="2000" dirty="0" err="1" smtClean="0"/>
              <a:t>Barsocchini</a:t>
            </a:r>
            <a:endParaRPr lang="en-US" sz="2000" dirty="0" smtClean="0"/>
          </a:p>
          <a:p>
            <a:pPr>
              <a:spcBef>
                <a:spcPts val="0"/>
              </a:spcBef>
            </a:pPr>
            <a:r>
              <a:rPr lang="en-US" dirty="0" smtClean="0">
                <a:hlinkClick r:id="rId4"/>
              </a:rPr>
              <a:t>abarsocchini@nightowldiscovery.com</a:t>
            </a:r>
            <a:endParaRPr lang="en-US" dirty="0" smtClean="0"/>
          </a:p>
          <a:p>
            <a:pPr>
              <a:spcBef>
                <a:spcPts val="0"/>
              </a:spcBef>
            </a:pPr>
            <a:r>
              <a:rPr lang="en-US" dirty="0" smtClean="0"/>
              <a:t>Discovery Counsel &amp; Director of Strategic Consulting</a:t>
            </a:r>
          </a:p>
          <a:p>
            <a:pPr>
              <a:spcBef>
                <a:spcPts val="0"/>
              </a:spcBef>
            </a:pPr>
            <a:r>
              <a:rPr lang="en-US" dirty="0" err="1" smtClean="0"/>
              <a:t>NightOwl</a:t>
            </a:r>
            <a:r>
              <a:rPr lang="en-US" dirty="0" smtClean="0"/>
              <a:t> Discovery</a:t>
            </a:r>
          </a:p>
          <a:p>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r>
              <a:rPr lang="en-US" sz="2400" dirty="0" smtClean="0"/>
              <a:t>Thank You</a:t>
            </a:r>
          </a:p>
          <a:p>
            <a:r>
              <a:rPr lang="en-US" sz="2400" dirty="0" smtClean="0"/>
              <a:t>Geoff Black and Albert Barsocchini</a:t>
            </a:r>
            <a:endParaRPr lang="en-US" sz="2400" dirty="0"/>
          </a:p>
        </p:txBody>
      </p:sp>
    </p:spTree>
    <p:extLst>
      <p:ext uri="{BB962C8B-B14F-4D97-AF65-F5344CB8AC3E}">
        <p14:creationId xmlns="" xmlns:p14="http://schemas.microsoft.com/office/powerpoint/2010/main" val="12554616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Legal Trends in Discovery</a:t>
            </a:r>
          </a:p>
        </p:txBody>
      </p:sp>
      <p:sp>
        <p:nvSpPr>
          <p:cNvPr id="5" name="Slide Number Placeholder 4"/>
          <p:cNvSpPr>
            <a:spLocks noGrp="1"/>
          </p:cNvSpPr>
          <p:nvPr>
            <p:ph type="sldNum" sz="quarter" idx="4"/>
          </p:nvPr>
        </p:nvSpPr>
        <p:spPr/>
        <p:txBody>
          <a:bodyPr/>
          <a:lstStyle/>
          <a:p>
            <a:fld id="{B6F15528-21DE-4FAA-801E-634DDDAF4B2B}" type="slidenum">
              <a:rPr lang="en-US" smtClean="0"/>
              <a:pPr/>
              <a:t>7</a:t>
            </a:fld>
            <a:endParaRPr lang="en-US"/>
          </a:p>
        </p:txBody>
      </p:sp>
      <p:sp>
        <p:nvSpPr>
          <p:cNvPr id="3" name="Content Placeholder 2"/>
          <p:cNvSpPr>
            <a:spLocks noGrp="1"/>
          </p:cNvSpPr>
          <p:nvPr>
            <p:ph sz="quarter" idx="12"/>
          </p:nvPr>
        </p:nvSpPr>
        <p:spPr/>
        <p:txBody>
          <a:bodyPr>
            <a:normAutofit/>
          </a:bodyPr>
          <a:lstStyle/>
          <a:p>
            <a:pPr marL="285750" indent="-285750">
              <a:buFont typeface="Arial" panose="020B0604020202020204" pitchFamily="34" charset="0"/>
              <a:buChar char="•"/>
            </a:pPr>
            <a:r>
              <a:rPr lang="en-US" sz="2400" dirty="0" smtClean="0"/>
              <a:t>Increased </a:t>
            </a:r>
            <a:r>
              <a:rPr lang="en-US" sz="2400" dirty="0"/>
              <a:t>adoption of information governance programs, including defensible disposal of data.</a:t>
            </a:r>
          </a:p>
          <a:p>
            <a:pPr marL="285750" indent="-285750">
              <a:buFont typeface="Arial" panose="020B0604020202020204" pitchFamily="34" charset="0"/>
              <a:buChar char="•"/>
            </a:pPr>
            <a:r>
              <a:rPr lang="en-US" sz="2400" dirty="0"/>
              <a:t>Proliferation of data sources</a:t>
            </a:r>
          </a:p>
          <a:p>
            <a:pPr marL="285750" indent="-285750">
              <a:buFont typeface="Arial" panose="020B0604020202020204" pitchFamily="34" charset="0"/>
              <a:buChar char="•"/>
            </a:pPr>
            <a:r>
              <a:rPr lang="en-US" sz="2400" dirty="0"/>
              <a:t>The days of granting carte blanche discovery are over</a:t>
            </a:r>
          </a:p>
          <a:p>
            <a:pPr marL="285750" indent="-285750">
              <a:buFont typeface="Arial" panose="020B0604020202020204" pitchFamily="34" charset="0"/>
              <a:buChar char="•"/>
            </a:pPr>
            <a:r>
              <a:rPr lang="en-US" sz="2400" dirty="0"/>
              <a:t>More use of  early case </a:t>
            </a:r>
            <a:r>
              <a:rPr lang="en-US" sz="2400" dirty="0" smtClean="0"/>
              <a:t>assessment</a:t>
            </a:r>
            <a:endParaRPr lang="en-US" sz="2400" dirty="0"/>
          </a:p>
        </p:txBody>
      </p:sp>
    </p:spTree>
    <p:extLst>
      <p:ext uri="{BB962C8B-B14F-4D97-AF65-F5344CB8AC3E}">
        <p14:creationId xmlns="" xmlns:p14="http://schemas.microsoft.com/office/powerpoint/2010/main" val="2573988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p:txBody>
          <a:bodyPr>
            <a:noAutofit/>
          </a:bodyPr>
          <a:lstStyle/>
          <a:p>
            <a:pPr marL="457200" indent="-457200">
              <a:spcBef>
                <a:spcPts val="0"/>
              </a:spcBef>
              <a:buFont typeface="Arial" panose="020B0604020202020204" pitchFamily="34" charset="0"/>
              <a:buChar char="•"/>
            </a:pPr>
            <a:r>
              <a:rPr lang="en-US" sz="2800" dirty="0" smtClean="0">
                <a:solidFill>
                  <a:schemeClr val="tx1"/>
                </a:solidFill>
              </a:rPr>
              <a:t>Ensure Quality and accuracy of the collection or of the processing results</a:t>
            </a:r>
          </a:p>
          <a:p>
            <a:pPr marL="457200" indent="-457200">
              <a:spcBef>
                <a:spcPts val="0"/>
              </a:spcBef>
              <a:buFont typeface="Arial" panose="020B0604020202020204" pitchFamily="34" charset="0"/>
              <a:buChar char="•"/>
            </a:pPr>
            <a:endParaRPr lang="en-US" sz="2800" dirty="0" smtClean="0">
              <a:solidFill>
                <a:schemeClr val="tx1"/>
              </a:solidFill>
            </a:endParaRPr>
          </a:p>
          <a:p>
            <a:pPr marL="457200" indent="-457200">
              <a:spcBef>
                <a:spcPts val="0"/>
              </a:spcBef>
              <a:buFont typeface="Arial" panose="020B0604020202020204" pitchFamily="34" charset="0"/>
              <a:buChar char="•"/>
            </a:pPr>
            <a:r>
              <a:rPr lang="en-US" sz="2800" dirty="0" smtClean="0">
                <a:solidFill>
                  <a:schemeClr val="tx1"/>
                </a:solidFill>
              </a:rPr>
              <a:t>Defensibility</a:t>
            </a:r>
          </a:p>
        </p:txBody>
      </p:sp>
      <p:sp>
        <p:nvSpPr>
          <p:cNvPr id="2" name="Title 1"/>
          <p:cNvSpPr>
            <a:spLocks noGrp="1"/>
          </p:cNvSpPr>
          <p:nvPr>
            <p:ph type="title" idx="4294967295"/>
          </p:nvPr>
        </p:nvSpPr>
        <p:spPr>
          <a:xfrm>
            <a:off x="274320" y="109728"/>
            <a:ext cx="5486400" cy="338328"/>
          </a:xfrm>
        </p:spPr>
        <p:txBody>
          <a:bodyPr>
            <a:normAutofit/>
          </a:bodyPr>
          <a:lstStyle/>
          <a:p>
            <a:r>
              <a:rPr lang="en-US" dirty="0" smtClean="0">
                <a:solidFill>
                  <a:schemeClr val="bg1"/>
                </a:solidFill>
              </a:rPr>
              <a:t>Sampling – Why Do It?</a:t>
            </a:r>
            <a:endParaRPr lang="en-US" dirty="0"/>
          </a:p>
        </p:txBody>
      </p:sp>
    </p:spTree>
    <p:extLst>
      <p:ext uri="{BB962C8B-B14F-4D97-AF65-F5344CB8AC3E}">
        <p14:creationId xmlns="" xmlns:p14="http://schemas.microsoft.com/office/powerpoint/2010/main" val="19296052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p:txBody>
          <a:bodyPr>
            <a:noAutofit/>
          </a:bodyPr>
          <a:lstStyle/>
          <a:p>
            <a:pPr marL="571500" indent="-571500">
              <a:spcBef>
                <a:spcPts val="0"/>
              </a:spcBef>
              <a:buFont typeface="Arial" panose="020B0604020202020204" pitchFamily="34" charset="0"/>
              <a:buChar char="•"/>
            </a:pPr>
            <a:r>
              <a:rPr lang="en-US" sz="2800" dirty="0" smtClean="0"/>
              <a:t>Judgmental – subjectively defined data set</a:t>
            </a:r>
          </a:p>
          <a:p>
            <a:pPr marL="571500" indent="-571500">
              <a:spcBef>
                <a:spcPts val="0"/>
              </a:spcBef>
              <a:buFont typeface="Arial" panose="020B0604020202020204" pitchFamily="34" charset="0"/>
              <a:buChar char="•"/>
            </a:pPr>
            <a:endParaRPr lang="en-US" sz="2800" dirty="0" smtClean="0"/>
          </a:p>
          <a:p>
            <a:pPr marL="571500" indent="-571500">
              <a:spcBef>
                <a:spcPts val="0"/>
              </a:spcBef>
              <a:buFont typeface="Arial" panose="020B0604020202020204" pitchFamily="34" charset="0"/>
              <a:buChar char="•"/>
            </a:pPr>
            <a:r>
              <a:rPr lang="en-US" sz="2800" dirty="0" smtClean="0"/>
              <a:t>Statistical – randomly selected data</a:t>
            </a:r>
            <a:endParaRPr lang="en-US" sz="2800" baseline="30000" dirty="0" smtClean="0"/>
          </a:p>
        </p:txBody>
      </p:sp>
      <p:sp>
        <p:nvSpPr>
          <p:cNvPr id="2" name="Title 1"/>
          <p:cNvSpPr>
            <a:spLocks noGrp="1"/>
          </p:cNvSpPr>
          <p:nvPr>
            <p:ph type="title" idx="4294967295"/>
          </p:nvPr>
        </p:nvSpPr>
        <p:spPr>
          <a:xfrm>
            <a:off x="274320" y="109728"/>
            <a:ext cx="5486400" cy="338554"/>
          </a:xfrm>
        </p:spPr>
        <p:txBody>
          <a:bodyPr/>
          <a:lstStyle/>
          <a:p>
            <a:r>
              <a:rPr lang="en-US" dirty="0" smtClean="0">
                <a:solidFill>
                  <a:schemeClr val="bg1"/>
                </a:solidFill>
              </a:rPr>
              <a:t>Types of Sampling</a:t>
            </a:r>
            <a:endParaRPr lang="en-US" dirty="0">
              <a:solidFill>
                <a:schemeClr val="bg1"/>
              </a:solidFill>
            </a:endParaRPr>
          </a:p>
        </p:txBody>
      </p:sp>
    </p:spTree>
    <p:extLst>
      <p:ext uri="{BB962C8B-B14F-4D97-AF65-F5344CB8AC3E}">
        <p14:creationId xmlns="" xmlns:p14="http://schemas.microsoft.com/office/powerpoint/2010/main" val="229409199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583b8aff4c21d0b9f16396288ec30c25b67ade1"/>
</p:tagLst>
</file>

<file path=ppt/theme/theme1.xml><?xml version="1.0" encoding="utf-8"?>
<a:theme xmlns:a="http://schemas.openxmlformats.org/drawingml/2006/main" name="CEIC-2012_De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err="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DD11D16A5246247AB4A975BD53D4E27" ma:contentTypeVersion="0" ma:contentTypeDescription="Create a new document." ma:contentTypeScope="" ma:versionID="607b1e281b16a02623170a7b515fa5cc">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F3B97F7-5E14-4F99-B445-ACFB1B5800D2}">
  <ds:schemaRefs>
    <ds:schemaRef ds:uri="http://www.w3.org/XML/1998/namespace"/>
    <ds:schemaRef ds:uri="http://schemas.microsoft.com/office/2006/metadata/properties"/>
    <ds:schemaRef ds:uri="http://purl.org/dc/elements/1.1/"/>
    <ds:schemaRef ds:uri="http://schemas.microsoft.com/office/infopath/2007/PartnerControls"/>
    <ds:schemaRef ds:uri="http://purl.org/dc/dcmitype/"/>
    <ds:schemaRef ds:uri="http://purl.org/dc/terms/"/>
    <ds:schemaRef ds:uri="http://schemas.microsoft.com/office/2006/documentManagement/types"/>
    <ds:schemaRef ds:uri="http://schemas.openxmlformats.org/package/2006/metadata/core-properties"/>
  </ds:schemaRefs>
</ds:datastoreItem>
</file>

<file path=customXml/itemProps2.xml><?xml version="1.0" encoding="utf-8"?>
<ds:datastoreItem xmlns:ds="http://schemas.openxmlformats.org/officeDocument/2006/customXml" ds:itemID="{0A35AD5B-252E-4A7C-8468-D6D13B1D3B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C43CFF2C-9464-4006-9CE3-24778878ED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CEIC-2012_Deck</Template>
  <TotalTime>3282</TotalTime>
  <Words>2402</Words>
  <Application>Microsoft Office PowerPoint</Application>
  <PresentationFormat>On-screen Show (16:9)</PresentationFormat>
  <Paragraphs>380</Paragraphs>
  <Slides>61</Slides>
  <Notes>49</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CEIC-2012_Deck</vt:lpstr>
      <vt:lpstr>Slide 1</vt:lpstr>
      <vt:lpstr>Question for the Audience</vt:lpstr>
      <vt:lpstr>Slide 3</vt:lpstr>
      <vt:lpstr>Full Disk Image | User-Created Data | Targeted</vt:lpstr>
      <vt:lpstr>Slide 5</vt:lpstr>
      <vt:lpstr>Slide 6</vt:lpstr>
      <vt:lpstr>Slide 7</vt:lpstr>
      <vt:lpstr>Sampling – Why Do It?</vt:lpstr>
      <vt:lpstr>Types of Sampling</vt:lpstr>
      <vt:lpstr>The Challenges</vt:lpstr>
      <vt:lpstr>Statistics – Margin of Error</vt:lpstr>
      <vt:lpstr>Statistics – Margin of Error</vt:lpstr>
      <vt:lpstr>Statistics – Confidence Level</vt:lpstr>
      <vt:lpstr>Statistics – Confidence Level</vt:lpstr>
      <vt:lpstr>Slide 15</vt:lpstr>
      <vt:lpstr>What’s The Catch?</vt:lpstr>
      <vt:lpstr>What’s The Catch?</vt:lpstr>
      <vt:lpstr>Statistics for eDiscovery</vt:lpstr>
      <vt:lpstr>[Scaling] Statistics for eDiscovery</vt:lpstr>
      <vt:lpstr>Slide 20</vt:lpstr>
      <vt:lpstr>Slide 21</vt:lpstr>
      <vt:lpstr>Slide 22</vt:lpstr>
      <vt:lpstr>Slide 23</vt:lpstr>
      <vt:lpstr>Slide 24</vt:lpstr>
      <vt:lpstr>Sampling Benefits</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vector>
  </TitlesOfParts>
  <Company>Guidance Software,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Defensible Quality Control for E-Discovery</dc:title>
  <dc:creator>Geoff Black</dc:creator>
  <dc:description>Geoff Black &amp; Albert Barsocchini</dc:description>
  <cp:lastModifiedBy>GB</cp:lastModifiedBy>
  <cp:revision>161</cp:revision>
  <dcterms:created xsi:type="dcterms:W3CDTF">2012-03-20T14:46:05Z</dcterms:created>
  <dcterms:modified xsi:type="dcterms:W3CDTF">2015-04-17T19:18:48Z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0x0101009DD11D16A5246247AB4A975BD53D4E27</vt:lpwstr>
  </property>
</Properties>
</file>